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96" r:id="rId4"/>
    <p:sldId id="298" r:id="rId5"/>
    <p:sldId id="297" r:id="rId6"/>
    <p:sldId id="299" r:id="rId7"/>
    <p:sldId id="258" r:id="rId8"/>
    <p:sldId id="259" r:id="rId9"/>
    <p:sldId id="260" r:id="rId10"/>
    <p:sldId id="261" r:id="rId11"/>
    <p:sldId id="262" r:id="rId12"/>
    <p:sldId id="283" r:id="rId13"/>
    <p:sldId id="263" r:id="rId14"/>
    <p:sldId id="264" r:id="rId15"/>
    <p:sldId id="265" r:id="rId16"/>
    <p:sldId id="284" r:id="rId17"/>
    <p:sldId id="267" r:id="rId18"/>
    <p:sldId id="268" r:id="rId19"/>
    <p:sldId id="269" r:id="rId20"/>
    <p:sldId id="271" r:id="rId21"/>
    <p:sldId id="285" r:id="rId22"/>
    <p:sldId id="288" r:id="rId23"/>
    <p:sldId id="272" r:id="rId24"/>
    <p:sldId id="273" r:id="rId25"/>
    <p:sldId id="274" r:id="rId26"/>
    <p:sldId id="275" r:id="rId27"/>
    <p:sldId id="276" r:id="rId28"/>
    <p:sldId id="286" r:id="rId29"/>
    <p:sldId id="277" r:id="rId30"/>
    <p:sldId id="278" r:id="rId31"/>
    <p:sldId id="279" r:id="rId32"/>
    <p:sldId id="280" r:id="rId33"/>
    <p:sldId id="287" r:id="rId34"/>
    <p:sldId id="289" r:id="rId35"/>
    <p:sldId id="290" r:id="rId36"/>
    <p:sldId id="291" r:id="rId37"/>
    <p:sldId id="292" r:id="rId38"/>
    <p:sldId id="293" r:id="rId39"/>
    <p:sldId id="294" r:id="rId40"/>
    <p:sldId id="295" r:id="rId41"/>
    <p:sldId id="300" r:id="rId42"/>
    <p:sldId id="301" r:id="rId43"/>
    <p:sldId id="281" r:id="rId44"/>
    <p:sldId id="282"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p:scale>
          <a:sx n="78" d="100"/>
          <a:sy n="78" d="100"/>
        </p:scale>
        <p:origin x="-72" y="-6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311545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t>07/07/2016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198031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t>07/07/2016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545105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Tree>
    <p:extLst>
      <p:ext uri="{BB962C8B-B14F-4D97-AF65-F5344CB8AC3E}">
        <p14:creationId xmlns:p14="http://schemas.microsoft.com/office/powerpoint/2010/main" val="760339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8694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5743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09436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53702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0041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7322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010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t>07/07/2016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39131677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531814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808953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78406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81B576-12DF-49C4-9994-644522E1D549}" type="datetimeFigureOut">
              <a:rPr lang="en-GB" smtClean="0"/>
              <a:t>07/07/2016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3792199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881B576-12DF-49C4-9994-644522E1D549}" type="datetimeFigureOut">
              <a:rPr lang="en-GB" smtClean="0"/>
              <a:t>07/07/2016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2259404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881B576-12DF-49C4-9994-644522E1D549}" type="datetimeFigureOut">
              <a:rPr lang="en-GB" smtClean="0"/>
              <a:t>07/07/2016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58609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881B576-12DF-49C4-9994-644522E1D549}" type="datetimeFigureOut">
              <a:rPr lang="en-GB" smtClean="0"/>
              <a:t>07/07/2016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1219836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1B576-12DF-49C4-9994-644522E1D549}" type="datetimeFigureOut">
              <a:rPr lang="en-GB" smtClean="0"/>
              <a:t>07/07/2016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192890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1B576-12DF-49C4-9994-644522E1D549}" type="datetimeFigureOut">
              <a:rPr lang="en-GB" smtClean="0"/>
              <a:t>07/07/2016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437064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1B576-12DF-49C4-9994-644522E1D549}" type="datetimeFigureOut">
              <a:rPr lang="en-GB" smtClean="0"/>
              <a:t>07/07/2016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F45139-589A-4428-BEDE-1BD644C3EE2B}" type="slidenum">
              <a:rPr lang="en-GB" smtClean="0"/>
              <a:t>‹#›</a:t>
            </a:fld>
            <a:endParaRPr lang="en-GB"/>
          </a:p>
        </p:txBody>
      </p:sp>
    </p:spTree>
    <p:extLst>
      <p:ext uri="{BB962C8B-B14F-4D97-AF65-F5344CB8AC3E}">
        <p14:creationId xmlns:p14="http://schemas.microsoft.com/office/powerpoint/2010/main" val="356687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1B576-12DF-49C4-9994-644522E1D549}" type="datetimeFigureOut">
              <a:rPr lang="en-GB" smtClean="0"/>
              <a:t>07/07/2016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45139-589A-4428-BEDE-1BD644C3EE2B}"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265663" y="200025"/>
            <a:ext cx="1655445" cy="1161896"/>
          </a:xfrm>
          <a:prstGeom prst="rect">
            <a:avLst/>
          </a:prstGeom>
        </p:spPr>
      </p:pic>
    </p:spTree>
    <p:extLst>
      <p:ext uri="{BB962C8B-B14F-4D97-AF65-F5344CB8AC3E}">
        <p14:creationId xmlns:p14="http://schemas.microsoft.com/office/powerpoint/2010/main" val="1271378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1B576-12DF-49C4-9994-644522E1D549}" type="datetimeFigureOut">
              <a:rPr lang="en-GB" smtClean="0">
                <a:solidFill>
                  <a:prstClr val="black">
                    <a:tint val="75000"/>
                  </a:prstClr>
                </a:solidFill>
              </a:rPr>
              <a:pPr/>
              <a:t>07/07/2016</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45139-589A-4428-BEDE-1BD644C3EE2B}" type="slidenum">
              <a:rPr lang="en-GB" smtClean="0">
                <a:solidFill>
                  <a:prstClr val="black">
                    <a:tint val="75000"/>
                  </a:prstClr>
                </a:solidFill>
              </a:rPr>
              <a:pPr/>
              <a:t>‹#›</a:t>
            </a:fld>
            <a:endParaRPr lang="en-GB">
              <a:solidFill>
                <a:prstClr val="black">
                  <a:tint val="75000"/>
                </a:prstClr>
              </a:solidFill>
            </a:endParaRPr>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265663" y="200025"/>
            <a:ext cx="1655445" cy="1161896"/>
          </a:xfrm>
          <a:prstGeom prst="rect">
            <a:avLst/>
          </a:prstGeom>
        </p:spPr>
      </p:pic>
    </p:spTree>
    <p:extLst>
      <p:ext uri="{BB962C8B-B14F-4D97-AF65-F5344CB8AC3E}">
        <p14:creationId xmlns:p14="http://schemas.microsoft.com/office/powerpoint/2010/main" val="2811099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About our Practice – </a:t>
            </a:r>
            <a:r>
              <a:rPr lang="en-GB" dirty="0" smtClean="0">
                <a:solidFill>
                  <a:schemeClr val="bg1">
                    <a:lumMod val="65000"/>
                  </a:schemeClr>
                </a:solidFill>
                <a:latin typeface="Arial" panose="020B0604020202020204" pitchFamily="34" charset="0"/>
                <a:cs typeface="Arial" panose="020B0604020202020204" pitchFamily="34" charset="0"/>
              </a:rPr>
              <a:t>Surgery Name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825625"/>
            <a:ext cx="10515600" cy="3660775"/>
          </a:xfrm>
        </p:spPr>
        <p:txBody>
          <a:bodyPr>
            <a:normAutofit/>
          </a:bodyPr>
          <a:lstStyle/>
          <a:p>
            <a:pPr marL="0" indent="0">
              <a:lnSpc>
                <a:spcPct val="100000"/>
              </a:lnSpc>
              <a:buNone/>
            </a:pPr>
            <a:r>
              <a:rPr lang="en-GB" dirty="0" smtClean="0">
                <a:solidFill>
                  <a:schemeClr val="bg1">
                    <a:lumMod val="65000"/>
                  </a:schemeClr>
                </a:solidFill>
                <a:latin typeface="Arial" panose="020B0604020202020204" pitchFamily="34" charset="0"/>
                <a:cs typeface="Arial" panose="020B0604020202020204" pitchFamily="34" charset="0"/>
              </a:rPr>
              <a:t>Insert a brief Intro to your Surgery here. Including your </a:t>
            </a:r>
            <a:r>
              <a:rPr lang="en-GB" dirty="0">
                <a:solidFill>
                  <a:schemeClr val="bg1">
                    <a:lumMod val="65000"/>
                  </a:schemeClr>
                </a:solidFill>
                <a:latin typeface="Arial" panose="020B0604020202020204" pitchFamily="34" charset="0"/>
                <a:cs typeface="Arial" panose="020B0604020202020204" pitchFamily="34" charset="0"/>
              </a:rPr>
              <a:t>S</a:t>
            </a:r>
            <a:r>
              <a:rPr lang="en-GB" dirty="0" smtClean="0">
                <a:solidFill>
                  <a:schemeClr val="bg1">
                    <a:lumMod val="65000"/>
                  </a:schemeClr>
                </a:solidFill>
                <a:latin typeface="Arial" panose="020B0604020202020204" pitchFamily="34" charset="0"/>
                <a:cs typeface="Arial" panose="020B0604020202020204" pitchFamily="34" charset="0"/>
              </a:rPr>
              <a:t>urgeries Patient Demographic, details of the catchment area, list size etc.</a:t>
            </a:r>
          </a:p>
          <a:p>
            <a:pPr marL="0" indent="0">
              <a:lnSpc>
                <a:spcPct val="100000"/>
              </a:lnSpc>
              <a:buNone/>
            </a:pPr>
            <a:endParaRPr lang="en-GB" dirty="0">
              <a:solidFill>
                <a:schemeClr val="bg1">
                  <a:lumMod val="65000"/>
                </a:schemeClr>
              </a:solidFill>
              <a:latin typeface="Arial" panose="020B0604020202020204" pitchFamily="34" charset="0"/>
              <a:cs typeface="Arial" panose="020B0604020202020204" pitchFamily="34" charset="0"/>
            </a:endParaRPr>
          </a:p>
          <a:p>
            <a:pPr marL="0" indent="0">
              <a:lnSpc>
                <a:spcPct val="100000"/>
              </a:lnSpc>
              <a:buNone/>
            </a:pPr>
            <a:r>
              <a:rPr lang="en-GB" dirty="0" smtClean="0">
                <a:solidFill>
                  <a:schemeClr val="bg1">
                    <a:lumMod val="65000"/>
                  </a:schemeClr>
                </a:solidFill>
                <a:latin typeface="Arial" panose="020B0604020202020204" pitchFamily="34" charset="0"/>
                <a:cs typeface="Arial" panose="020B0604020202020204" pitchFamily="34" charset="0"/>
              </a:rPr>
              <a:t>State that you meet and exceed all of the fundamental standards. </a:t>
            </a: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8182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Safe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a:latin typeface="Arial" panose="020B0604020202020204" pitchFamily="34" charset="0"/>
                <a:cs typeface="Arial" panose="020B0604020202020204" pitchFamily="34" charset="0"/>
              </a:rPr>
              <a:t>Understanding and management of foreseeable </a:t>
            </a:r>
            <a:r>
              <a:rPr lang="en-GB" dirty="0" smtClean="0">
                <a:latin typeface="Arial" panose="020B0604020202020204" pitchFamily="34" charset="0"/>
                <a:cs typeface="Arial" panose="020B0604020202020204" pitchFamily="34" charset="0"/>
              </a:rPr>
              <a:t>risks:</a:t>
            </a:r>
            <a:r>
              <a:rPr lang="en-GB" dirty="0" smtClean="0">
                <a:solidFill>
                  <a:schemeClr val="bg1">
                    <a:lumMod val="65000"/>
                  </a:schemeClr>
                </a:solidFill>
                <a:latin typeface="Arial" panose="020B0604020202020204" pitchFamily="34" charset="0"/>
                <a:cs typeface="Arial" panose="020B0604020202020204" pitchFamily="34" charset="0"/>
              </a:rPr>
              <a:t>, including </a:t>
            </a:r>
            <a:r>
              <a:rPr lang="en-GB" dirty="0">
                <a:solidFill>
                  <a:schemeClr val="bg1">
                    <a:lumMod val="65000"/>
                  </a:schemeClr>
                </a:solidFill>
                <a:latin typeface="Arial" panose="020B0604020202020204" pitchFamily="34" charset="0"/>
                <a:cs typeface="Arial" panose="020B0604020202020204" pitchFamily="34" charset="0"/>
              </a:rPr>
              <a:t>− Changes in demand − Seasonal or weather − Disruption to staffing levels of facilities </a:t>
            </a:r>
          </a:p>
          <a:p>
            <a:pPr>
              <a:lnSpc>
                <a:spcPct val="100000"/>
              </a:lnSpc>
            </a:pPr>
            <a:r>
              <a:rPr lang="en-GB" dirty="0">
                <a:latin typeface="Arial" panose="020B0604020202020204" pitchFamily="34" charset="0"/>
                <a:cs typeface="Arial" panose="020B0604020202020204" pitchFamily="34" charset="0"/>
              </a:rPr>
              <a:t>Emergency / major incident response </a:t>
            </a:r>
            <a:r>
              <a:rPr lang="en-GB" dirty="0" smtClean="0">
                <a:latin typeface="Arial" panose="020B0604020202020204" pitchFamily="34" charset="0"/>
                <a:cs typeface="Arial" panose="020B0604020202020204" pitchFamily="34" charset="0"/>
              </a:rPr>
              <a:t>plans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indent="0">
              <a:lnSpc>
                <a:spcPct val="100000"/>
              </a:lnSpc>
              <a:buNone/>
            </a:pP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0270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Safe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smtClean="0">
                <a:latin typeface="Arial" panose="020B0604020202020204" pitchFamily="34" charset="0"/>
                <a:cs typeface="Arial" panose="020B0604020202020204" pitchFamily="34" charset="0"/>
              </a:rPr>
              <a:t>Patients are kept safe because there are arrangements in place for staff to report and learn from key safety risks.</a:t>
            </a:r>
          </a:p>
          <a:p>
            <a:pPr lvl="0">
              <a:lnSpc>
                <a:spcPct val="120000"/>
              </a:lnSpc>
            </a:pPr>
            <a:r>
              <a:rPr lang="en-GB" dirty="0" smtClean="0">
                <a:latin typeface="Arial" panose="020B0604020202020204" pitchFamily="34" charset="0"/>
                <a:cs typeface="Arial" panose="020B0604020202020204" pitchFamily="34" charset="0"/>
              </a:rPr>
              <a:t>The practice has a system in place for reporting, recording and monitoring significant events over time.</a:t>
            </a:r>
          </a:p>
          <a:p>
            <a:pPr lvl="0">
              <a:lnSpc>
                <a:spcPct val="120000"/>
              </a:lnSpc>
            </a:pPr>
            <a:r>
              <a:rPr lang="en-GB" dirty="0" smtClean="0">
                <a:latin typeface="Arial" panose="020B0604020202020204" pitchFamily="34" charset="0"/>
                <a:cs typeface="Arial" panose="020B0604020202020204" pitchFamily="34" charset="0"/>
              </a:rPr>
              <a:t>Our staff understand and fulfil their responsibilities to raise concerns and report incidents and near misses.</a:t>
            </a:r>
          </a:p>
          <a:p>
            <a:pPr lvl="0">
              <a:lnSpc>
                <a:spcPct val="120000"/>
              </a:lnSpc>
            </a:pPr>
            <a:r>
              <a:rPr lang="en-GB" dirty="0" smtClean="0">
                <a:latin typeface="Arial" panose="020B0604020202020204" pitchFamily="34" charset="0"/>
                <a:cs typeface="Arial" panose="020B0604020202020204" pitchFamily="34" charset="0"/>
              </a:rPr>
              <a:t>The surgery highly values information about safety and uses it to promote learning and improvement.</a:t>
            </a:r>
          </a:p>
          <a:p>
            <a:pPr lvl="0">
              <a:lnSpc>
                <a:spcPct val="120000"/>
              </a:lnSpc>
            </a:pPr>
            <a:r>
              <a:rPr lang="en-GB" dirty="0" smtClean="0">
                <a:latin typeface="Arial" panose="020B0604020202020204" pitchFamily="34" charset="0"/>
                <a:cs typeface="Arial" panose="020B0604020202020204" pitchFamily="34" charset="0"/>
              </a:rPr>
              <a:t>All of our staff recognise that they have a part to play in risk management.</a:t>
            </a:r>
          </a:p>
          <a:p>
            <a:pPr lvl="0">
              <a:lnSpc>
                <a:spcPct val="120000"/>
              </a:lnSpc>
            </a:pPr>
            <a:r>
              <a:rPr lang="en-GB" dirty="0" smtClean="0">
                <a:latin typeface="Arial" panose="020B0604020202020204" pitchFamily="34" charset="0"/>
                <a:cs typeface="Arial" panose="020B0604020202020204" pitchFamily="34" charset="0"/>
              </a:rPr>
              <a:t>We have enough staff in the practice to keep patients safe.</a:t>
            </a:r>
          </a:p>
          <a:p>
            <a:pPr lvl="0">
              <a:lnSpc>
                <a:spcPct val="120000"/>
              </a:lnSpc>
            </a:pPr>
            <a:r>
              <a:rPr lang="en-GB" dirty="0" smtClean="0">
                <a:latin typeface="Arial" panose="020B0604020202020204" pitchFamily="34" charset="0"/>
                <a:cs typeface="Arial" panose="020B0604020202020204" pitchFamily="34" charset="0"/>
              </a:rPr>
              <a:t>Our whole surgery team is engaged in reviewing and improving safety and safeguarding systems.</a:t>
            </a:r>
          </a:p>
          <a:p>
            <a:pPr lvl="0">
              <a:lnSpc>
                <a:spcPct val="120000"/>
              </a:lnSpc>
            </a:pPr>
            <a:r>
              <a:rPr lang="en-GB" dirty="0" smtClean="0">
                <a:latin typeface="Arial" panose="020B0604020202020204" pitchFamily="34" charset="0"/>
                <a:cs typeface="Arial" panose="020B0604020202020204" pitchFamily="34" charset="0"/>
              </a:rPr>
              <a:t>All of our staff are appropriately checked to make sure that they are safe to work with vulnerable people.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638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Caring</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10000"/>
              </a:lnSpc>
            </a:pPr>
            <a:r>
              <a:rPr lang="en-GB" dirty="0" smtClean="0">
                <a:latin typeface="Arial" panose="020B0604020202020204" pitchFamily="34" charset="0"/>
                <a:cs typeface="Arial" panose="020B0604020202020204" pitchFamily="34" charset="0"/>
              </a:rPr>
              <a:t>Staff </a:t>
            </a:r>
            <a:r>
              <a:rPr lang="en-GB" dirty="0">
                <a:latin typeface="Arial" panose="020B0604020202020204" pitchFamily="34" charset="0"/>
                <a:cs typeface="Arial" panose="020B0604020202020204" pitchFamily="34" charset="0"/>
              </a:rPr>
              <a:t>attitudes and behaviours </a:t>
            </a:r>
            <a:r>
              <a:rPr lang="en-GB" dirty="0" smtClean="0">
                <a:solidFill>
                  <a:schemeClr val="bg1">
                    <a:lumMod val="65000"/>
                  </a:schemeClr>
                </a:solidFill>
                <a:latin typeface="Arial" panose="020B0604020202020204" pitchFamily="34" charset="0"/>
                <a:cs typeface="Arial" panose="020B0604020202020204" pitchFamily="34" charset="0"/>
              </a:rPr>
              <a:t>Give examples</a:t>
            </a:r>
            <a:r>
              <a:rPr lang="en-GB" dirty="0">
                <a:solidFill>
                  <a:schemeClr val="bg1">
                    <a:lumMod val="65000"/>
                  </a:schemeClr>
                </a:solidFill>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for each bullet point</a:t>
            </a:r>
            <a:endParaRPr lang="en-GB" dirty="0">
              <a:solidFill>
                <a:schemeClr val="bg1">
                  <a:lumMod val="65000"/>
                </a:schemeClr>
              </a:solidFill>
              <a:latin typeface="Arial" panose="020B0604020202020204" pitchFamily="34" charset="0"/>
              <a:cs typeface="Arial" panose="020B0604020202020204" pitchFamily="34" charset="0"/>
            </a:endParaRPr>
          </a:p>
          <a:p>
            <a:pPr>
              <a:lnSpc>
                <a:spcPct val="110000"/>
              </a:lnSpc>
            </a:pPr>
            <a:r>
              <a:rPr lang="en-GB" dirty="0" smtClean="0">
                <a:latin typeface="Arial" panose="020B0604020202020204" pitchFamily="34" charset="0"/>
                <a:cs typeface="Arial" panose="020B0604020202020204" pitchFamily="34" charset="0"/>
              </a:rPr>
              <a:t>Interactions </a:t>
            </a:r>
            <a:r>
              <a:rPr lang="en-GB" dirty="0">
                <a:latin typeface="Arial" panose="020B0604020202020204" pitchFamily="34" charset="0"/>
                <a:cs typeface="Arial" panose="020B0604020202020204" pitchFamily="34" charset="0"/>
              </a:rPr>
              <a:t>and relationships between staff and people who use the service. </a:t>
            </a:r>
          </a:p>
          <a:p>
            <a:pPr>
              <a:lnSpc>
                <a:spcPct val="110000"/>
              </a:lnSpc>
            </a:pPr>
            <a:r>
              <a:rPr lang="en-GB" dirty="0" smtClean="0">
                <a:latin typeface="Arial" panose="020B0604020202020204" pitchFamily="34" charset="0"/>
                <a:cs typeface="Arial" panose="020B0604020202020204" pitchFamily="34" charset="0"/>
              </a:rPr>
              <a:t>Privacy </a:t>
            </a:r>
            <a:r>
              <a:rPr lang="en-GB" dirty="0">
                <a:latin typeface="Arial" panose="020B0604020202020204" pitchFamily="34" charset="0"/>
                <a:cs typeface="Arial" panose="020B0604020202020204" pitchFamily="34" charset="0"/>
              </a:rPr>
              <a:t>and dignity is always respected, particularly during physical or intimate care </a:t>
            </a:r>
          </a:p>
          <a:p>
            <a:pPr>
              <a:lnSpc>
                <a:spcPct val="110000"/>
              </a:lnSpc>
            </a:pPr>
            <a:r>
              <a:rPr lang="en-GB" dirty="0" smtClean="0">
                <a:latin typeface="Arial" panose="020B0604020202020204" pitchFamily="34" charset="0"/>
                <a:cs typeface="Arial" panose="020B0604020202020204" pitchFamily="34" charset="0"/>
              </a:rPr>
              <a:t>Care </a:t>
            </a:r>
            <a:r>
              <a:rPr lang="en-GB" dirty="0">
                <a:latin typeface="Arial" panose="020B0604020202020204" pitchFamily="34" charset="0"/>
                <a:cs typeface="Arial" panose="020B0604020202020204" pitchFamily="34" charset="0"/>
              </a:rPr>
              <a:t>is dignified and takes into account the patient’s physical support needs and their individual preferences, habits, culture and faith </a:t>
            </a:r>
          </a:p>
          <a:p>
            <a:pPr>
              <a:lnSpc>
                <a:spcPct val="110000"/>
              </a:lnSpc>
            </a:pPr>
            <a:r>
              <a:rPr lang="en-GB" dirty="0" smtClean="0">
                <a:latin typeface="Arial" panose="020B0604020202020204" pitchFamily="34" charset="0"/>
                <a:cs typeface="Arial" panose="020B0604020202020204" pitchFamily="34" charset="0"/>
              </a:rPr>
              <a:t>Respect </a:t>
            </a:r>
            <a:r>
              <a:rPr lang="en-GB" dirty="0">
                <a:latin typeface="Arial" panose="020B0604020202020204" pitchFamily="34" charset="0"/>
                <a:cs typeface="Arial" panose="020B0604020202020204" pitchFamily="34" charset="0"/>
              </a:rPr>
              <a:t>for confidentiality </a:t>
            </a:r>
          </a:p>
          <a:p>
            <a:pPr>
              <a:lnSpc>
                <a:spcPct val="110000"/>
              </a:lnSpc>
            </a:pPr>
            <a:r>
              <a:rPr lang="en-GB" dirty="0" smtClean="0">
                <a:latin typeface="Arial" panose="020B0604020202020204" pitchFamily="34" charset="0"/>
                <a:cs typeface="Arial" panose="020B0604020202020204" pitchFamily="34" charset="0"/>
              </a:rPr>
              <a:t>Staff </a:t>
            </a:r>
            <a:r>
              <a:rPr lang="en-GB" dirty="0">
                <a:latin typeface="Arial" panose="020B0604020202020204" pitchFamily="34" charset="0"/>
                <a:cs typeface="Arial" panose="020B0604020202020204" pitchFamily="34" charset="0"/>
              </a:rPr>
              <a:t>respond compassionately to patients’ concerns, their physical pain, discomfort or emotional distress.</a:t>
            </a:r>
          </a:p>
          <a:p>
            <a:pPr marL="0" indent="0">
              <a:lnSpc>
                <a:spcPct val="110000"/>
              </a:lnSpc>
              <a:buNone/>
            </a:pP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702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Caring</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smtClean="0">
                <a:latin typeface="Arial" panose="020B0604020202020204" pitchFamily="34" charset="0"/>
                <a:cs typeface="Arial" panose="020B0604020202020204" pitchFamily="34" charset="0"/>
              </a:rPr>
              <a:t>Understanding </a:t>
            </a:r>
            <a:r>
              <a:rPr lang="en-GB" dirty="0">
                <a:latin typeface="Arial" panose="020B0604020202020204" pitchFamily="34" charset="0"/>
                <a:cs typeface="Arial" panose="020B0604020202020204" pitchFamily="34" charset="0"/>
              </a:rPr>
              <a:t>among people who use the services about their care and treatment </a:t>
            </a:r>
            <a:r>
              <a:rPr lang="en-GB" dirty="0" smtClean="0">
                <a:latin typeface="Arial" panose="020B0604020202020204" pitchFamily="34" charset="0"/>
                <a:cs typeface="Arial" panose="020B0604020202020204" pitchFamily="34" charset="0"/>
              </a:rPr>
              <a:t>and their </a:t>
            </a:r>
            <a:r>
              <a:rPr lang="en-GB" dirty="0">
                <a:latin typeface="Arial" panose="020B0604020202020204" pitchFamily="34" charset="0"/>
                <a:cs typeface="Arial" panose="020B0604020202020204" pitchFamily="34" charset="0"/>
              </a:rPr>
              <a:t>Involvement in planning and making decisions about </a:t>
            </a:r>
            <a:r>
              <a:rPr lang="en-GB" dirty="0" smtClean="0">
                <a:latin typeface="Arial" panose="020B0604020202020204" pitchFamily="34" charset="0"/>
                <a:cs typeface="Arial" panose="020B0604020202020204" pitchFamily="34" charset="0"/>
              </a:rPr>
              <a:t>care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smtClean="0">
              <a:latin typeface="Arial" panose="020B0604020202020204" pitchFamily="34" charset="0"/>
              <a:cs typeface="Arial" panose="020B0604020202020204" pitchFamily="34" charset="0"/>
            </a:endParaRPr>
          </a:p>
          <a:p>
            <a:pPr>
              <a:lnSpc>
                <a:spcPct val="120000"/>
              </a:lnSpc>
            </a:pPr>
            <a:r>
              <a:rPr lang="en-GB" dirty="0" smtClean="0">
                <a:latin typeface="Arial" panose="020B0604020202020204" pitchFamily="34" charset="0"/>
                <a:cs typeface="Arial" panose="020B0604020202020204" pitchFamily="34" charset="0"/>
              </a:rPr>
              <a:t>Supported </a:t>
            </a:r>
            <a:r>
              <a:rPr lang="en-GB" dirty="0">
                <a:latin typeface="Arial" panose="020B0604020202020204" pitchFamily="34" charset="0"/>
                <a:cs typeface="Arial" panose="020B0604020202020204" pitchFamily="34" charset="0"/>
              </a:rPr>
              <a:t>to make informed decisions and give informed consent. </a:t>
            </a:r>
          </a:p>
          <a:p>
            <a:pPr>
              <a:lnSpc>
                <a:spcPct val="120000"/>
              </a:lnSpc>
            </a:pPr>
            <a:r>
              <a:rPr lang="en-GB" dirty="0" smtClean="0">
                <a:latin typeface="Arial" panose="020B0604020202020204" pitchFamily="34" charset="0"/>
                <a:cs typeface="Arial" panose="020B0604020202020204" pitchFamily="34" charset="0"/>
              </a:rPr>
              <a:t>Use </a:t>
            </a:r>
            <a:r>
              <a:rPr lang="en-GB" dirty="0">
                <a:latin typeface="Arial" panose="020B0604020202020204" pitchFamily="34" charset="0"/>
                <a:cs typeface="Arial" panose="020B0604020202020204" pitchFamily="34" charset="0"/>
              </a:rPr>
              <a:t>of best interest decision making for people without the capacity to consent</a:t>
            </a:r>
          </a:p>
          <a:p>
            <a:pPr marL="0" indent="0">
              <a:lnSpc>
                <a:spcPct val="120000"/>
              </a:lnSpc>
              <a:buNone/>
            </a:pP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654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Caring</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GB" dirty="0" smtClean="0">
                <a:latin typeface="Arial" panose="020B0604020202020204" pitchFamily="34" charset="0"/>
                <a:cs typeface="Arial" panose="020B0604020202020204" pitchFamily="34" charset="0"/>
              </a:rPr>
              <a:t>Support we offer during bereavement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How we work with other forms of Patient </a:t>
            </a:r>
            <a:r>
              <a:rPr lang="en-GB" dirty="0">
                <a:latin typeface="Arial" panose="020B0604020202020204" pitchFamily="34" charset="0"/>
                <a:cs typeface="Arial" panose="020B0604020202020204" pitchFamily="34" charset="0"/>
              </a:rPr>
              <a:t>support</a:t>
            </a:r>
          </a:p>
          <a:p>
            <a:pPr marL="0" indent="0">
              <a:buNone/>
            </a:pP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11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Caring</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Patients feel like they are treated with compassion, dignity and respect. Patient survey shows this (remote monitoring)</a:t>
            </a:r>
          </a:p>
          <a:p>
            <a:pPr>
              <a:lnSpc>
                <a:spcPct val="120000"/>
              </a:lnSpc>
            </a:pPr>
            <a:r>
              <a:rPr lang="en-GB" dirty="0" smtClean="0">
                <a:latin typeface="Arial" panose="020B0604020202020204" pitchFamily="34" charset="0"/>
                <a:cs typeface="Arial" panose="020B0604020202020204" pitchFamily="34" charset="0"/>
              </a:rPr>
              <a:t>Our feedback from patients about their care and treatment is consistently positive.</a:t>
            </a:r>
          </a:p>
          <a:p>
            <a:pPr>
              <a:lnSpc>
                <a:spcPct val="120000"/>
              </a:lnSpc>
            </a:pPr>
            <a:r>
              <a:rPr lang="en-GB" dirty="0" smtClean="0">
                <a:latin typeface="Arial" panose="020B0604020202020204" pitchFamily="34" charset="0"/>
                <a:cs typeface="Arial" panose="020B0604020202020204" pitchFamily="34" charset="0"/>
              </a:rPr>
              <a:t>We have positive examples to demonstrate how patient's lives are enhanced through the caring and supportive actions of our staff.</a:t>
            </a:r>
          </a:p>
          <a:p>
            <a:pPr>
              <a:lnSpc>
                <a:spcPct val="120000"/>
              </a:lnSpc>
            </a:pPr>
            <a:r>
              <a:rPr lang="en-GB" dirty="0" smtClean="0">
                <a:latin typeface="Arial" panose="020B0604020202020204" pitchFamily="34" charset="0"/>
                <a:cs typeface="Arial" panose="020B0604020202020204" pitchFamily="34" charset="0"/>
              </a:rPr>
              <a:t>We value and act upon patient's choices.</a:t>
            </a:r>
          </a:p>
          <a:p>
            <a:pPr>
              <a:lnSpc>
                <a:spcPct val="120000"/>
              </a:lnSpc>
            </a:pPr>
            <a:r>
              <a:rPr lang="en-GB" dirty="0" smtClean="0">
                <a:latin typeface="Arial" panose="020B0604020202020204" pitchFamily="34" charset="0"/>
                <a:cs typeface="Arial" panose="020B0604020202020204" pitchFamily="34" charset="0"/>
              </a:rPr>
              <a:t>We have a strong patient-centred culture - our mission statement was developed and reviewed with patients.</a:t>
            </a:r>
          </a:p>
          <a:p>
            <a:pPr>
              <a:lnSpc>
                <a:spcPct val="120000"/>
              </a:lnSpc>
            </a:pPr>
            <a:r>
              <a:rPr lang="en-GB" dirty="0" smtClean="0">
                <a:latin typeface="Arial" panose="020B0604020202020204" pitchFamily="34" charset="0"/>
                <a:cs typeface="Arial" panose="020B0604020202020204" pitchFamily="34" charset="0"/>
              </a:rPr>
              <a:t>Our patients are encouraged to use the first names of our staff, which promotes a caring environment.</a:t>
            </a:r>
          </a:p>
          <a:p>
            <a:pPr>
              <a:lnSpc>
                <a:spcPct val="120000"/>
              </a:lnSpc>
            </a:pPr>
            <a:r>
              <a:rPr lang="en-GB" dirty="0" smtClean="0">
                <a:latin typeface="Arial" panose="020B0604020202020204" pitchFamily="34" charset="0"/>
                <a:cs typeface="Arial" panose="020B0604020202020204" pitchFamily="34" charset="0"/>
              </a:rPr>
              <a:t>Our surgery staff do not wear uniforms as patients thought it was a barrier to building a rapport with them.</a:t>
            </a:r>
          </a:p>
          <a:p>
            <a:pPr>
              <a:lnSpc>
                <a:spcPct val="120000"/>
              </a:lnSpc>
            </a:pPr>
            <a:r>
              <a:rPr lang="en-GB" dirty="0" smtClean="0">
                <a:latin typeface="Arial" panose="020B0604020202020204" pitchFamily="34" charset="0"/>
                <a:cs typeface="Arial" panose="020B0604020202020204" pitchFamily="34" charset="0"/>
              </a:rPr>
              <a:t>One of the GP partners always comes out and welcomes new patients and introduces them to the surgery team.</a:t>
            </a:r>
          </a:p>
          <a:p>
            <a:pPr>
              <a:lnSpc>
                <a:spcPct val="120000"/>
              </a:lnSpc>
            </a:pPr>
            <a:r>
              <a:rPr lang="en-GB" dirty="0" smtClean="0">
                <a:latin typeface="Arial" panose="020B0604020202020204" pitchFamily="34" charset="0"/>
                <a:cs typeface="Arial" panose="020B0604020202020204" pitchFamily="34" charset="0"/>
              </a:rPr>
              <a:t>Data shows that our patients rate our practice much higher than others for all aspects of care.</a:t>
            </a:r>
          </a:p>
          <a:p>
            <a:pPr marL="0" lvl="0" indent="0">
              <a:lnSpc>
                <a:spcPct val="12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3223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smtClean="0">
                <a:latin typeface="Arial" panose="020B0604020202020204" pitchFamily="34" charset="0"/>
                <a:cs typeface="Arial" panose="020B0604020202020204" pitchFamily="34" charset="0"/>
              </a:rPr>
              <a:t>Appropriateness </a:t>
            </a:r>
            <a:r>
              <a:rPr lang="en-GB" dirty="0">
                <a:latin typeface="Arial" panose="020B0604020202020204" pitchFamily="34" charset="0"/>
                <a:cs typeface="Arial" panose="020B0604020202020204" pitchFamily="34" charset="0"/>
              </a:rPr>
              <a:t>of service planning and delivery to meet needs of different groups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20000"/>
              </a:lnSpc>
            </a:pPr>
            <a:r>
              <a:rPr lang="en-GB" dirty="0" smtClean="0">
                <a:latin typeface="Arial" panose="020B0604020202020204" pitchFamily="34" charset="0"/>
                <a:cs typeface="Arial" panose="020B0604020202020204" pitchFamily="34" charset="0"/>
              </a:rPr>
              <a:t>Approach </a:t>
            </a:r>
            <a:r>
              <a:rPr lang="en-GB" dirty="0">
                <a:latin typeface="Arial" panose="020B0604020202020204" pitchFamily="34" charset="0"/>
                <a:cs typeface="Arial" panose="020B0604020202020204" pitchFamily="34" charset="0"/>
              </a:rPr>
              <a:t>to planning joint working arrangements and integrated pathways </a:t>
            </a:r>
          </a:p>
          <a:p>
            <a:pPr>
              <a:lnSpc>
                <a:spcPct val="120000"/>
              </a:lnSpc>
            </a:pPr>
            <a:r>
              <a:rPr lang="en-GB" dirty="0" smtClean="0">
                <a:latin typeface="Arial" panose="020B0604020202020204" pitchFamily="34" charset="0"/>
                <a:cs typeface="Arial" panose="020B0604020202020204" pitchFamily="34" charset="0"/>
              </a:rPr>
              <a:t>Relationships </a:t>
            </a:r>
            <a:r>
              <a:rPr lang="en-GB" dirty="0">
                <a:latin typeface="Arial" panose="020B0604020202020204" pitchFamily="34" charset="0"/>
                <a:cs typeface="Arial" panose="020B0604020202020204" pitchFamily="34" charset="0"/>
              </a:rPr>
              <a:t>with commissioners, other providers and stakeholders. </a:t>
            </a:r>
          </a:p>
          <a:p>
            <a:pPr>
              <a:lnSpc>
                <a:spcPct val="120000"/>
              </a:lnSpc>
            </a:pPr>
            <a:r>
              <a:rPr lang="en-GB" dirty="0" smtClean="0">
                <a:latin typeface="Arial" panose="020B0604020202020204" pitchFamily="34" charset="0"/>
                <a:cs typeface="Arial" panose="020B0604020202020204" pitchFamily="34" charset="0"/>
              </a:rPr>
              <a:t>Planning </a:t>
            </a:r>
            <a:r>
              <a:rPr lang="en-GB" dirty="0">
                <a:latin typeface="Arial" panose="020B0604020202020204" pitchFamily="34" charset="0"/>
                <a:cs typeface="Arial" panose="020B0604020202020204" pitchFamily="34" charset="0"/>
              </a:rPr>
              <a:t>and supporting different groups in respect of their needs and protected equality characteristics </a:t>
            </a:r>
          </a:p>
          <a:p>
            <a:pPr>
              <a:lnSpc>
                <a:spcPct val="120000"/>
              </a:lnSpc>
            </a:pPr>
            <a:r>
              <a:rPr lang="en-GB" dirty="0" smtClean="0">
                <a:latin typeface="Arial" panose="020B0604020202020204" pitchFamily="34" charset="0"/>
                <a:cs typeface="Arial" panose="020B0604020202020204" pitchFamily="34" charset="0"/>
              </a:rPr>
              <a:t>Approach </a:t>
            </a:r>
            <a:r>
              <a:rPr lang="en-GB" dirty="0">
                <a:latin typeface="Arial" panose="020B0604020202020204" pitchFamily="34" charset="0"/>
                <a:cs typeface="Arial" panose="020B0604020202020204" pitchFamily="34" charset="0"/>
              </a:rPr>
              <a:t>to addressing inequalities </a:t>
            </a:r>
          </a:p>
          <a:p>
            <a:pPr>
              <a:lnSpc>
                <a:spcPct val="120000"/>
              </a:lnSpc>
            </a:pPr>
            <a:r>
              <a:rPr lang="en-GB" dirty="0" smtClean="0">
                <a:latin typeface="Arial" panose="020B0604020202020204" pitchFamily="34" charset="0"/>
                <a:cs typeface="Arial" panose="020B0604020202020204" pitchFamily="34" charset="0"/>
              </a:rPr>
              <a:t>Meeting </a:t>
            </a:r>
            <a:r>
              <a:rPr lang="en-GB" dirty="0">
                <a:latin typeface="Arial" panose="020B0604020202020204" pitchFamily="34" charset="0"/>
                <a:cs typeface="Arial" panose="020B0604020202020204" pitchFamily="34" charset="0"/>
              </a:rPr>
              <a:t>needs of people in vulnerable circumstances </a:t>
            </a:r>
          </a:p>
          <a:p>
            <a:pPr>
              <a:lnSpc>
                <a:spcPct val="120000"/>
              </a:lnSpc>
            </a:pPr>
            <a:r>
              <a:rPr lang="en-GB" dirty="0" smtClean="0">
                <a:latin typeface="Arial" panose="020B0604020202020204" pitchFamily="34" charset="0"/>
                <a:cs typeface="Arial" panose="020B0604020202020204" pitchFamily="34" charset="0"/>
              </a:rPr>
              <a:t>Addressing </a:t>
            </a:r>
            <a:r>
              <a:rPr lang="en-GB" dirty="0">
                <a:latin typeface="Arial" panose="020B0604020202020204" pitchFamily="34" charset="0"/>
                <a:cs typeface="Arial" panose="020B0604020202020204" pitchFamily="34" charset="0"/>
              </a:rPr>
              <a:t>barriers to care </a:t>
            </a:r>
          </a:p>
          <a:p>
            <a:pPr>
              <a:lnSpc>
                <a:spcPct val="120000"/>
              </a:lnSpc>
            </a:pPr>
            <a:r>
              <a:rPr lang="en-GB" dirty="0" smtClean="0">
                <a:latin typeface="Arial" panose="020B0604020202020204" pitchFamily="34" charset="0"/>
                <a:cs typeface="Arial" panose="020B0604020202020204" pitchFamily="34" charset="0"/>
              </a:rPr>
              <a:t>Facilities </a:t>
            </a:r>
            <a:r>
              <a:rPr lang="en-GB" dirty="0">
                <a:latin typeface="Arial" panose="020B0604020202020204" pitchFamily="34" charset="0"/>
                <a:cs typeface="Arial" panose="020B0604020202020204" pitchFamily="34" charset="0"/>
              </a:rPr>
              <a:t>and equipment are available, in sufficient </a:t>
            </a:r>
            <a:r>
              <a:rPr lang="en-GB" dirty="0" smtClean="0">
                <a:latin typeface="Arial" panose="020B0604020202020204" pitchFamily="34" charset="0"/>
                <a:cs typeface="Arial" panose="020B0604020202020204" pitchFamily="34" charset="0"/>
              </a:rPr>
              <a:t>quantities and </a:t>
            </a:r>
            <a:r>
              <a:rPr lang="en-GB" dirty="0">
                <a:latin typeface="Arial" panose="020B0604020202020204" pitchFamily="34" charset="0"/>
                <a:cs typeface="Arial" panose="020B0604020202020204" pitchFamily="34" charset="0"/>
              </a:rPr>
              <a:t>meets people’s needs.</a:t>
            </a:r>
          </a:p>
        </p:txBody>
      </p:sp>
    </p:spTree>
    <p:extLst>
      <p:ext uri="{BB962C8B-B14F-4D97-AF65-F5344CB8AC3E}">
        <p14:creationId xmlns:p14="http://schemas.microsoft.com/office/powerpoint/2010/main" val="14623458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GB" dirty="0" smtClean="0">
                <a:latin typeface="Arial" panose="020B0604020202020204" pitchFamily="34" charset="0"/>
                <a:cs typeface="Arial" panose="020B0604020202020204" pitchFamily="34" charset="0"/>
              </a:rPr>
              <a:t>People </a:t>
            </a:r>
            <a:r>
              <a:rPr lang="en-GB" dirty="0">
                <a:latin typeface="Arial" panose="020B0604020202020204" pitchFamily="34" charset="0"/>
                <a:cs typeface="Arial" panose="020B0604020202020204" pitchFamily="34" charset="0"/>
              </a:rPr>
              <a:t>can make appointments to access the right care at the right time. Including: − Appointments systems, </a:t>
            </a:r>
            <a:r>
              <a:rPr lang="en-GB" dirty="0" smtClean="0">
                <a:latin typeface="Arial" panose="020B0604020202020204" pitchFamily="34" charset="0"/>
                <a:cs typeface="Arial" panose="020B0604020202020204" pitchFamily="34" charset="0"/>
              </a:rPr>
              <a:t>triage </a:t>
            </a:r>
            <a:r>
              <a:rPr lang="en-GB" dirty="0">
                <a:latin typeface="Arial" panose="020B0604020202020204" pitchFamily="34" charset="0"/>
                <a:cs typeface="Arial" panose="020B0604020202020204" pitchFamily="34" charset="0"/>
              </a:rPr>
              <a:t>− Responding to urgent needs − Cancellations − Appointments at home or over the telephone for those that need them − Use of technology to support access − Repeat prescriptions Access to diagnostic services OOH: Monitoring of volume of calls and time taken to respond to calls. Patients wait as little as possible for appointments, treatment or care Urgent clinical and medical needs assessed and acted </a:t>
            </a:r>
            <a:r>
              <a:rPr lang="en-GB" dirty="0" smtClean="0">
                <a:latin typeface="Arial" panose="020B0604020202020204" pitchFamily="34" charset="0"/>
                <a:cs typeface="Arial" panose="020B0604020202020204" pitchFamily="34" charset="0"/>
              </a:rPr>
              <a:t>on.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1998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Needs </a:t>
            </a:r>
            <a:r>
              <a:rPr lang="en-GB" dirty="0">
                <a:latin typeface="Arial" panose="020B0604020202020204" pitchFamily="34" charset="0"/>
                <a:cs typeface="Arial" panose="020B0604020202020204" pitchFamily="34" charset="0"/>
              </a:rPr>
              <a:t>of people are understood, including: − individual preferences, − habits, − culture, − faith.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00000"/>
              </a:lnSpc>
            </a:pPr>
            <a:r>
              <a:rPr lang="en-GB" dirty="0" smtClean="0">
                <a:latin typeface="Arial" panose="020B0604020202020204" pitchFamily="34" charset="0"/>
                <a:cs typeface="Arial" panose="020B0604020202020204" pitchFamily="34" charset="0"/>
              </a:rPr>
              <a:t>Needs </a:t>
            </a:r>
            <a:r>
              <a:rPr lang="en-GB" dirty="0">
                <a:latin typeface="Arial" panose="020B0604020202020204" pitchFamily="34" charset="0"/>
                <a:cs typeface="Arial" panose="020B0604020202020204" pitchFamily="34" charset="0"/>
              </a:rPr>
              <a:t>are understood throughout their care and treatment − Referral − Transition </a:t>
            </a:r>
          </a:p>
          <a:p>
            <a:pPr>
              <a:lnSpc>
                <a:spcPct val="100000"/>
              </a:lnSpc>
            </a:pPr>
            <a:r>
              <a:rPr lang="en-GB" dirty="0" smtClean="0">
                <a:latin typeface="Arial" panose="020B0604020202020204" pitchFamily="34" charset="0"/>
                <a:cs typeface="Arial" panose="020B0604020202020204" pitchFamily="34" charset="0"/>
              </a:rPr>
              <a:t>Patient </a:t>
            </a:r>
            <a:r>
              <a:rPr lang="en-GB" dirty="0">
                <a:latin typeface="Arial" panose="020B0604020202020204" pitchFamily="34" charset="0"/>
                <a:cs typeface="Arial" panose="020B0604020202020204" pitchFamily="34" charset="0"/>
              </a:rPr>
              <a:t>needs influence care and treatment </a:t>
            </a:r>
          </a:p>
          <a:p>
            <a:pPr>
              <a:lnSpc>
                <a:spcPct val="100000"/>
              </a:lnSpc>
            </a:pPr>
            <a:r>
              <a:rPr lang="en-GB" dirty="0" smtClean="0">
                <a:latin typeface="Arial" panose="020B0604020202020204" pitchFamily="34" charset="0"/>
                <a:cs typeface="Arial" panose="020B0604020202020204" pitchFamily="34" charset="0"/>
              </a:rPr>
              <a:t>Referrals</a:t>
            </a:r>
            <a:r>
              <a:rPr lang="en-GB" dirty="0">
                <a:latin typeface="Arial" panose="020B0604020202020204" pitchFamily="34" charset="0"/>
                <a:cs typeface="Arial" panose="020B0604020202020204" pitchFamily="34" charset="0"/>
              </a:rPr>
              <a:t>: − Timeliness − Involvement − Support for people − Information sharing with other agencies − Follow up of test results</a:t>
            </a:r>
          </a:p>
        </p:txBody>
      </p:sp>
    </p:spTree>
    <p:extLst>
      <p:ext uri="{BB962C8B-B14F-4D97-AF65-F5344CB8AC3E}">
        <p14:creationId xmlns:p14="http://schemas.microsoft.com/office/powerpoint/2010/main" val="2507709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20000"/>
              </a:lnSpc>
              <a:buNone/>
            </a:pPr>
            <a:r>
              <a:rPr lang="en-GB" dirty="0">
                <a:latin typeface="Arial" panose="020B0604020202020204" pitchFamily="34" charset="0"/>
                <a:cs typeface="Arial" panose="020B0604020202020204" pitchFamily="34" charset="0"/>
              </a:rPr>
              <a:t>• Complaints process.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smtClean="0">
              <a:latin typeface="Arial" panose="020B0604020202020204" pitchFamily="34" charset="0"/>
              <a:cs typeface="Arial" panose="020B0604020202020204" pitchFamily="34" charset="0"/>
            </a:endParaRPr>
          </a:p>
          <a:p>
            <a:pPr marL="0" indent="0">
              <a:lnSpc>
                <a:spcPct val="120000"/>
              </a:lnSpc>
              <a:buNone/>
            </a:pPr>
            <a:endParaRPr lang="en-GB" dirty="0" smtClean="0">
              <a:latin typeface="Arial" panose="020B0604020202020204" pitchFamily="34" charset="0"/>
              <a:cs typeface="Arial" panose="020B0604020202020204" pitchFamily="34" charset="0"/>
            </a:endParaRPr>
          </a:p>
          <a:p>
            <a:pPr marL="0" indent="0">
              <a:lnSpc>
                <a:spcPct val="120000"/>
              </a:lnSpc>
              <a:buNone/>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Complaints handling, support, advocacy </a:t>
            </a:r>
            <a:endParaRPr lang="en-GB" dirty="0" smtClean="0">
              <a:latin typeface="Arial" panose="020B0604020202020204" pitchFamily="34" charset="0"/>
              <a:cs typeface="Arial" panose="020B0604020202020204" pitchFamily="34" charset="0"/>
            </a:endParaRPr>
          </a:p>
          <a:p>
            <a:pPr marL="0" indent="0">
              <a:lnSpc>
                <a:spcPct val="120000"/>
              </a:lnSpc>
              <a:buNone/>
            </a:pPr>
            <a:endParaRPr lang="en-GB" dirty="0" smtClean="0">
              <a:latin typeface="Arial" panose="020B0604020202020204" pitchFamily="34" charset="0"/>
              <a:cs typeface="Arial" panose="020B0604020202020204" pitchFamily="34" charset="0"/>
            </a:endParaRPr>
          </a:p>
          <a:p>
            <a:pPr marL="0" indent="0">
              <a:lnSpc>
                <a:spcPct val="120000"/>
              </a:lnSpc>
              <a:buNone/>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Listening, learning and service improvements as a result of feedback/complaints. </a:t>
            </a:r>
            <a:endParaRPr lang="en-GB" dirty="0" smtClean="0">
              <a:latin typeface="Arial" panose="020B0604020202020204" pitchFamily="34" charset="0"/>
              <a:cs typeface="Arial" panose="020B0604020202020204" pitchFamily="34" charset="0"/>
            </a:endParaRPr>
          </a:p>
          <a:p>
            <a:pPr marL="0" indent="0">
              <a:lnSpc>
                <a:spcPct val="120000"/>
              </a:lnSpc>
              <a:buNone/>
            </a:pPr>
            <a:endParaRPr lang="en-GB" dirty="0" smtClean="0">
              <a:latin typeface="Arial" panose="020B0604020202020204" pitchFamily="34" charset="0"/>
              <a:cs typeface="Arial" panose="020B0604020202020204" pitchFamily="34" charset="0"/>
            </a:endParaRPr>
          </a:p>
          <a:p>
            <a:pPr marL="0" indent="0">
              <a:lnSpc>
                <a:spcPct val="120000"/>
              </a:lnSpc>
              <a:buNone/>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Openness and transparency.</a:t>
            </a:r>
          </a:p>
        </p:txBody>
      </p:sp>
    </p:spTree>
    <p:extLst>
      <p:ext uri="{BB962C8B-B14F-4D97-AF65-F5344CB8AC3E}">
        <p14:creationId xmlns:p14="http://schemas.microsoft.com/office/powerpoint/2010/main" val="131996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Previous CQC Inspection - Musts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Must – </a:t>
            </a:r>
          </a:p>
          <a:p>
            <a:pPr lvl="1">
              <a:lnSpc>
                <a:spcPct val="100000"/>
              </a:lnSpc>
            </a:pPr>
            <a:r>
              <a:rPr lang="en-GB" dirty="0" smtClean="0">
                <a:latin typeface="Arial" panose="020B0604020202020204" pitchFamily="34" charset="0"/>
                <a:cs typeface="Arial" panose="020B0604020202020204" pitchFamily="34" charset="0"/>
              </a:rPr>
              <a:t>Action taken &amp; improvements made:</a:t>
            </a:r>
            <a:endParaRPr lang="en-GB" dirty="0">
              <a:latin typeface="Arial" panose="020B0604020202020204" pitchFamily="34" charset="0"/>
              <a:cs typeface="Arial" panose="020B0604020202020204" pitchFamily="34" charset="0"/>
            </a:endParaRPr>
          </a:p>
          <a:p>
            <a:pPr lvl="0">
              <a:lnSpc>
                <a:spcPct val="100000"/>
              </a:lnSpc>
            </a:pPr>
            <a:r>
              <a:rPr lang="en-GB" dirty="0">
                <a:latin typeface="Arial" panose="020B0604020202020204" pitchFamily="34" charset="0"/>
                <a:cs typeface="Arial" panose="020B0604020202020204" pitchFamily="34" charset="0"/>
              </a:rPr>
              <a:t>Must –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lvl="0">
              <a:lnSpc>
                <a:spcPct val="100000"/>
              </a:lnSpc>
            </a:pPr>
            <a:r>
              <a:rPr lang="en-GB" dirty="0">
                <a:latin typeface="Arial" panose="020B0604020202020204" pitchFamily="34" charset="0"/>
                <a:cs typeface="Arial" panose="020B0604020202020204" pitchFamily="34" charset="0"/>
              </a:rPr>
              <a:t>Must –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799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We have a good range of appointments available that suits patients needs and it is easy to make an appointment.</a:t>
            </a:r>
          </a:p>
          <a:p>
            <a:pPr>
              <a:lnSpc>
                <a:spcPct val="120000"/>
              </a:lnSpc>
            </a:pPr>
            <a:r>
              <a:rPr lang="en-GB" dirty="0" smtClean="0">
                <a:latin typeface="Arial" panose="020B0604020202020204" pitchFamily="34" charset="0"/>
                <a:cs typeface="Arial" panose="020B0604020202020204" pitchFamily="34" charset="0"/>
              </a:rPr>
              <a:t>We offer a comprehensive range of services in house with specialists available in… resulting in lower </a:t>
            </a:r>
            <a:r>
              <a:rPr lang="en-GB" dirty="0" err="1" smtClean="0">
                <a:latin typeface="Arial" panose="020B0604020202020204" pitchFamily="34" charset="0"/>
                <a:cs typeface="Arial" panose="020B0604020202020204" pitchFamily="34" charset="0"/>
              </a:rPr>
              <a:t>referal</a:t>
            </a:r>
            <a:r>
              <a:rPr lang="en-GB" dirty="0" smtClean="0">
                <a:latin typeface="Arial" panose="020B0604020202020204" pitchFamily="34" charset="0"/>
                <a:cs typeface="Arial" panose="020B0604020202020204" pitchFamily="34" charset="0"/>
              </a:rPr>
              <a:t> rates and waiting times.</a:t>
            </a:r>
          </a:p>
          <a:p>
            <a:pPr>
              <a:lnSpc>
                <a:spcPct val="120000"/>
              </a:lnSpc>
            </a:pPr>
            <a:r>
              <a:rPr lang="en-GB" dirty="0" smtClean="0">
                <a:latin typeface="Arial" panose="020B0604020202020204" pitchFamily="34" charset="0"/>
                <a:cs typeface="Arial" panose="020B0604020202020204" pitchFamily="34" charset="0"/>
              </a:rPr>
              <a:t>We are continuously wanting to improve services and experiences of patients.</a:t>
            </a:r>
          </a:p>
          <a:p>
            <a:pPr>
              <a:lnSpc>
                <a:spcPct val="120000"/>
              </a:lnSpc>
            </a:pPr>
            <a:r>
              <a:rPr lang="en-GB" dirty="0" smtClean="0">
                <a:latin typeface="Arial" panose="020B0604020202020204" pitchFamily="34" charset="0"/>
                <a:cs typeface="Arial" panose="020B0604020202020204" pitchFamily="34" charset="0"/>
              </a:rPr>
              <a:t>We have initiated positive service improvements for our patients that are above and beyond our contractual obligations.</a:t>
            </a:r>
          </a:p>
          <a:p>
            <a:pPr>
              <a:lnSpc>
                <a:spcPct val="120000"/>
              </a:lnSpc>
            </a:pPr>
            <a:r>
              <a:rPr lang="en-GB" dirty="0" smtClean="0">
                <a:latin typeface="Arial" panose="020B0604020202020204" pitchFamily="34" charset="0"/>
                <a:cs typeface="Arial" panose="020B0604020202020204" pitchFamily="34" charset="0"/>
              </a:rPr>
              <a:t>Patients are able to access a wide range of services at the practice, enabling patients to be treated nearer their home.</a:t>
            </a:r>
          </a:p>
          <a:p>
            <a:pPr>
              <a:lnSpc>
                <a:spcPct val="120000"/>
              </a:lnSpc>
            </a:pPr>
            <a:r>
              <a:rPr lang="en-GB" dirty="0" smtClean="0">
                <a:latin typeface="Arial" panose="020B0604020202020204" pitchFamily="34" charset="0"/>
                <a:cs typeface="Arial" panose="020B0604020202020204" pitchFamily="34" charset="0"/>
              </a:rPr>
              <a:t>We have implemented suggestions for improvements and made changes to the way we deliver services as a consequence of feedback from the Patient Participation Group</a:t>
            </a:r>
          </a:p>
          <a:p>
            <a:pPr>
              <a:lnSpc>
                <a:spcPct val="120000"/>
              </a:lnSpc>
            </a:pPr>
            <a:r>
              <a:rPr lang="en-GB" dirty="0" smtClean="0">
                <a:latin typeface="Arial" panose="020B0604020202020204" pitchFamily="34" charset="0"/>
                <a:cs typeface="Arial" panose="020B0604020202020204" pitchFamily="34" charset="0"/>
              </a:rPr>
              <a:t>There is an accessible complaints system at the surgery and we respond and learn quickly to issues raised.</a:t>
            </a:r>
          </a:p>
          <a:p>
            <a:pPr>
              <a:lnSpc>
                <a:spcPct val="120000"/>
              </a:lnSpc>
            </a:pPr>
            <a:r>
              <a:rPr lang="en-GB" dirty="0" smtClean="0">
                <a:latin typeface="Arial" panose="020B0604020202020204" pitchFamily="34" charset="0"/>
                <a:cs typeface="Arial" panose="020B0604020202020204" pitchFamily="34" charset="0"/>
              </a:rPr>
              <a:t>We have documented how we review the appointments system and the service we provide and have implemented changes to meet </a:t>
            </a:r>
            <a:r>
              <a:rPr lang="en-GB" dirty="0" err="1" smtClean="0">
                <a:latin typeface="Arial" panose="020B0604020202020204" pitchFamily="34" charset="0"/>
                <a:cs typeface="Arial" panose="020B0604020202020204" pitchFamily="34" charset="0"/>
              </a:rPr>
              <a:t>patinets</a:t>
            </a:r>
            <a:r>
              <a:rPr lang="en-GB" dirty="0" smtClean="0">
                <a:latin typeface="Arial" panose="020B0604020202020204" pitchFamily="34" charset="0"/>
                <a:cs typeface="Arial" panose="020B0604020202020204" pitchFamily="34" charset="0"/>
              </a:rPr>
              <a:t> needs to be inclusive to all.</a:t>
            </a:r>
          </a:p>
          <a:p>
            <a:pPr>
              <a:lnSpc>
                <a:spcPct val="120000"/>
              </a:lnSpc>
            </a:pPr>
            <a:r>
              <a:rPr lang="en-GB" dirty="0" smtClean="0">
                <a:latin typeface="Arial" panose="020B0604020202020204" pitchFamily="34" charset="0"/>
                <a:cs typeface="Arial" panose="020B0604020202020204" pitchFamily="34" charset="0"/>
              </a:rPr>
              <a:t>We work innovatively with other health and social care providers in the provision of additional services for our patients.</a:t>
            </a:r>
          </a:p>
        </p:txBody>
      </p:sp>
    </p:spTree>
    <p:extLst>
      <p:ext uri="{BB962C8B-B14F-4D97-AF65-F5344CB8AC3E}">
        <p14:creationId xmlns:p14="http://schemas.microsoft.com/office/powerpoint/2010/main" val="4140812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Responsive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We have adopted innovative methods to encourage patients from </a:t>
            </a:r>
            <a:r>
              <a:rPr lang="en-GB" dirty="0" err="1" smtClean="0">
                <a:latin typeface="Arial" panose="020B0604020202020204" pitchFamily="34" charset="0"/>
                <a:cs typeface="Arial" panose="020B0604020202020204" pitchFamily="34" charset="0"/>
              </a:rPr>
              <a:t>vunerable</a:t>
            </a:r>
            <a:r>
              <a:rPr lang="en-GB" dirty="0" smtClean="0">
                <a:latin typeface="Arial" panose="020B0604020202020204" pitchFamily="34" charset="0"/>
                <a:cs typeface="Arial" panose="020B0604020202020204" pitchFamily="34" charset="0"/>
              </a:rPr>
              <a:t> groups to access care services.</a:t>
            </a:r>
          </a:p>
          <a:p>
            <a:pPr>
              <a:lnSpc>
                <a:spcPct val="120000"/>
              </a:lnSpc>
            </a:pPr>
            <a:r>
              <a:rPr lang="en-GB" dirty="0" smtClean="0">
                <a:latin typeface="Arial" panose="020B0604020202020204" pitchFamily="34" charset="0"/>
                <a:cs typeface="Arial" panose="020B0604020202020204" pitchFamily="34" charset="0"/>
              </a:rPr>
              <a:t>Our patients have good access to the practice and have a named GP or GP of choice.</a:t>
            </a:r>
          </a:p>
          <a:p>
            <a:pPr>
              <a:lnSpc>
                <a:spcPct val="120000"/>
              </a:lnSpc>
            </a:pPr>
            <a:r>
              <a:rPr lang="en-GB" dirty="0" smtClean="0">
                <a:latin typeface="Arial" panose="020B0604020202020204" pitchFamily="34" charset="0"/>
                <a:cs typeface="Arial" panose="020B0604020202020204" pitchFamily="34" charset="0"/>
              </a:rPr>
              <a:t>We offer a range of appointments </a:t>
            </a:r>
            <a:r>
              <a:rPr lang="en-GB" dirty="0" err="1" smtClean="0">
                <a:latin typeface="Arial" panose="020B0604020202020204" pitchFamily="34" charset="0"/>
                <a:cs typeface="Arial" panose="020B0604020202020204" pitchFamily="34" charset="0"/>
              </a:rPr>
              <a:t>incuding</a:t>
            </a:r>
            <a:r>
              <a:rPr lang="en-GB" dirty="0" smtClean="0">
                <a:latin typeface="Arial" panose="020B0604020202020204" pitchFamily="34" charset="0"/>
                <a:cs typeface="Arial" panose="020B0604020202020204" pitchFamily="34" charset="0"/>
              </a:rPr>
              <a:t> late evening and Saturday appointments.</a:t>
            </a:r>
          </a:p>
          <a:p>
            <a:pPr>
              <a:lnSpc>
                <a:spcPct val="120000"/>
              </a:lnSpc>
            </a:pPr>
            <a:r>
              <a:rPr lang="en-GB" dirty="0" smtClean="0">
                <a:latin typeface="Arial" panose="020B0604020202020204" pitchFamily="34" charset="0"/>
                <a:cs typeface="Arial" panose="020B0604020202020204" pitchFamily="34" charset="0"/>
              </a:rPr>
              <a:t>We have funded a transport service for the surgery as well as set up a dispensing service for </a:t>
            </a:r>
            <a:r>
              <a:rPr lang="en-GB" dirty="0" err="1" smtClean="0">
                <a:latin typeface="Arial" panose="020B0604020202020204" pitchFamily="34" charset="0"/>
                <a:cs typeface="Arial" panose="020B0604020202020204" pitchFamily="34" charset="0"/>
              </a:rPr>
              <a:t>patinets</a:t>
            </a:r>
            <a:r>
              <a:rPr lang="en-GB" dirty="0" smtClean="0">
                <a:latin typeface="Arial" panose="020B0604020202020204" pitchFamily="34" charset="0"/>
                <a:cs typeface="Arial" panose="020B0604020202020204" pitchFamily="34" charset="0"/>
              </a:rPr>
              <a:t> living more than a mile from the surgery.</a:t>
            </a:r>
          </a:p>
          <a:p>
            <a:pPr>
              <a:lnSpc>
                <a:spcPct val="120000"/>
              </a:lnSpc>
            </a:pPr>
            <a:r>
              <a:rPr lang="en-GB" dirty="0" smtClean="0">
                <a:latin typeface="Arial" panose="020B0604020202020204" pitchFamily="34" charset="0"/>
                <a:cs typeface="Arial" panose="020B0604020202020204" pitchFamily="34" charset="0"/>
              </a:rPr>
              <a:t>Our practice has good facilities and is well equipped to treat patients and meet their needs.</a:t>
            </a:r>
          </a:p>
          <a:p>
            <a:pPr>
              <a:lnSpc>
                <a:spcPct val="120000"/>
              </a:lnSpc>
            </a:pPr>
            <a:r>
              <a:rPr lang="en-GB" dirty="0" smtClean="0">
                <a:latin typeface="Arial" panose="020B0604020202020204" pitchFamily="34" charset="0"/>
                <a:cs typeface="Arial" panose="020B0604020202020204" pitchFamily="34" charset="0"/>
              </a:rPr>
              <a:t>Our practice always takes account of patient's personal, cultural, social and religious needs.</a:t>
            </a:r>
          </a:p>
          <a:p>
            <a:pPr>
              <a:lnSpc>
                <a:spcPct val="120000"/>
              </a:lnSpc>
            </a:pPr>
            <a:r>
              <a:rPr lang="en-GB" dirty="0" smtClean="0">
                <a:latin typeface="Arial" panose="020B0604020202020204" pitchFamily="34" charset="0"/>
                <a:cs typeface="Arial" panose="020B0604020202020204" pitchFamily="34" charset="0"/>
              </a:rPr>
              <a:t>Our surgery works closely with other local surgeries to provide access to other comprehensive services that we do not run such as midwifery services.</a:t>
            </a:r>
          </a:p>
          <a:p>
            <a:pPr>
              <a:lnSpc>
                <a:spcPct val="120000"/>
              </a:lnSpc>
            </a:pPr>
            <a:r>
              <a:rPr lang="en-GB" dirty="0" smtClean="0">
                <a:latin typeface="Arial" panose="020B0604020202020204" pitchFamily="34" charset="0"/>
                <a:cs typeface="Arial" panose="020B0604020202020204" pitchFamily="34" charset="0"/>
              </a:rPr>
              <a:t>Our staff have undertaken training to provide services that are usually offered in the hospital meaning that they do not have to travel long distances for the care.</a:t>
            </a:r>
          </a:p>
          <a:p>
            <a:pPr>
              <a:lnSpc>
                <a:spcPct val="120000"/>
              </a:lnSpc>
            </a:pPr>
            <a:r>
              <a:rPr lang="en-GB" dirty="0" smtClean="0">
                <a:latin typeface="Arial" panose="020B0604020202020204" pitchFamily="34" charset="0"/>
                <a:cs typeface="Arial" panose="020B0604020202020204" pitchFamily="34" charset="0"/>
              </a:rPr>
              <a:t>Our practice performance for delivering appointments far exceeds what is expected.</a:t>
            </a:r>
          </a:p>
          <a:p>
            <a:pPr>
              <a:lnSpc>
                <a:spcPct val="120000"/>
              </a:lnSpc>
            </a:pPr>
            <a:r>
              <a:rPr lang="en-GB" dirty="0" smtClean="0">
                <a:latin typeface="Arial" panose="020B0604020202020204" pitchFamily="34" charset="0"/>
                <a:cs typeface="Arial" panose="020B0604020202020204" pitchFamily="34" charset="0"/>
              </a:rPr>
              <a:t>Our practice provides rapid response and emergency care to patients locally until and ambulance arrives. </a:t>
            </a:r>
          </a:p>
          <a:p>
            <a:pPr>
              <a:lnSpc>
                <a:spcPct val="120000"/>
              </a:lnSpc>
            </a:pPr>
            <a:r>
              <a:rPr lang="en-GB" dirty="0" smtClean="0">
                <a:latin typeface="Arial" panose="020B0604020202020204" pitchFamily="34" charset="0"/>
                <a:cs typeface="Arial" panose="020B0604020202020204" pitchFamily="34" charset="0"/>
              </a:rPr>
              <a:t>We offer children same day appointments.</a:t>
            </a:r>
          </a:p>
          <a:p>
            <a:pPr>
              <a:lnSpc>
                <a:spcPct val="120000"/>
              </a:lnSpc>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2840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a:latin typeface="Arial" panose="020B0604020202020204" pitchFamily="34" charset="0"/>
                <a:cs typeface="Arial" panose="020B0604020202020204" pitchFamily="34" charset="0"/>
              </a:rPr>
              <a:t>Ensuring informed consent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20000"/>
              </a:lnSpc>
            </a:pPr>
            <a:r>
              <a:rPr lang="en-GB" dirty="0" smtClean="0">
                <a:latin typeface="Arial" panose="020B0604020202020204" pitchFamily="34" charset="0"/>
                <a:cs typeface="Arial" panose="020B0604020202020204" pitchFamily="34" charset="0"/>
              </a:rPr>
              <a:t>Assessment </a:t>
            </a:r>
            <a:r>
              <a:rPr lang="en-GB" dirty="0">
                <a:latin typeface="Arial" panose="020B0604020202020204" pitchFamily="34" charset="0"/>
                <a:cs typeface="Arial" panose="020B0604020202020204" pitchFamily="34" charset="0"/>
              </a:rPr>
              <a:t>of </a:t>
            </a:r>
            <a:r>
              <a:rPr lang="en-GB" dirty="0" err="1">
                <a:latin typeface="Arial" panose="020B0604020202020204" pitchFamily="34" charset="0"/>
                <a:cs typeface="Arial" panose="020B0604020202020204" pitchFamily="34" charset="0"/>
              </a:rPr>
              <a:t>Gillick</a:t>
            </a:r>
            <a:r>
              <a:rPr lang="en-GB" dirty="0">
                <a:latin typeface="Arial" panose="020B0604020202020204" pitchFamily="34" charset="0"/>
                <a:cs typeface="Arial" panose="020B0604020202020204" pitchFamily="34" charset="0"/>
              </a:rPr>
              <a:t> competency of children and young people </a:t>
            </a:r>
          </a:p>
          <a:p>
            <a:pPr>
              <a:lnSpc>
                <a:spcPct val="120000"/>
              </a:lnSpc>
            </a:pPr>
            <a:r>
              <a:rPr lang="en-GB" dirty="0" smtClean="0">
                <a:latin typeface="Arial" panose="020B0604020202020204" pitchFamily="34" charset="0"/>
                <a:cs typeface="Arial" panose="020B0604020202020204" pitchFamily="34" charset="0"/>
              </a:rPr>
              <a:t>Current </a:t>
            </a:r>
            <a:r>
              <a:rPr lang="en-GB" dirty="0">
                <a:latin typeface="Arial" panose="020B0604020202020204" pitchFamily="34" charset="0"/>
                <a:cs typeface="Arial" panose="020B0604020202020204" pitchFamily="34" charset="0"/>
              </a:rPr>
              <a:t>guidance, standards and best practice are used to inform the appropriate management and use of medicines • Assessment, diagnoses and care planning </a:t>
            </a:r>
          </a:p>
          <a:p>
            <a:pPr>
              <a:lnSpc>
                <a:spcPct val="120000"/>
              </a:lnSpc>
            </a:pPr>
            <a:r>
              <a:rPr lang="en-GB" dirty="0" smtClean="0">
                <a:latin typeface="Arial" panose="020B0604020202020204" pitchFamily="34" charset="0"/>
                <a:cs typeface="Arial" panose="020B0604020202020204" pitchFamily="34" charset="0"/>
              </a:rPr>
              <a:t>Patients </a:t>
            </a:r>
            <a:r>
              <a:rPr lang="en-GB" dirty="0">
                <a:latin typeface="Arial" panose="020B0604020202020204" pitchFamily="34" charset="0"/>
                <a:cs typeface="Arial" panose="020B0604020202020204" pitchFamily="34" charset="0"/>
              </a:rPr>
              <a:t>referred appropriately </a:t>
            </a:r>
          </a:p>
          <a:p>
            <a:pPr>
              <a:lnSpc>
                <a:spcPct val="120000"/>
              </a:lnSpc>
            </a:pPr>
            <a:r>
              <a:rPr lang="en-GB" dirty="0" smtClean="0">
                <a:latin typeface="Arial" panose="020B0604020202020204" pitchFamily="34" charset="0"/>
                <a:cs typeface="Arial" panose="020B0604020202020204" pitchFamily="34" charset="0"/>
              </a:rPr>
              <a:t>Assessment </a:t>
            </a:r>
            <a:r>
              <a:rPr lang="en-GB" dirty="0">
                <a:latin typeface="Arial" panose="020B0604020202020204" pitchFamily="34" charset="0"/>
                <a:cs typeface="Arial" panose="020B0604020202020204" pitchFamily="34" charset="0"/>
              </a:rPr>
              <a:t>and recording of capacity and consent </a:t>
            </a:r>
          </a:p>
          <a:p>
            <a:pPr>
              <a:lnSpc>
                <a:spcPct val="120000"/>
              </a:lnSpc>
            </a:pPr>
            <a:r>
              <a:rPr lang="en-GB" dirty="0" smtClean="0">
                <a:latin typeface="Arial" panose="020B0604020202020204" pitchFamily="34" charset="0"/>
                <a:cs typeface="Arial" panose="020B0604020202020204" pitchFamily="34" charset="0"/>
              </a:rPr>
              <a:t>Supporting </a:t>
            </a:r>
            <a:r>
              <a:rPr lang="en-GB" dirty="0">
                <a:latin typeface="Arial" panose="020B0604020202020204" pitchFamily="34" charset="0"/>
                <a:cs typeface="Arial" panose="020B0604020202020204" pitchFamily="34" charset="0"/>
              </a:rPr>
              <a:t>people to make choices and informed consent </a:t>
            </a:r>
          </a:p>
          <a:p>
            <a:pPr>
              <a:lnSpc>
                <a:spcPct val="120000"/>
              </a:lnSpc>
            </a:pPr>
            <a:r>
              <a:rPr lang="en-GB" dirty="0" smtClean="0">
                <a:latin typeface="Arial" panose="020B0604020202020204" pitchFamily="34" charset="0"/>
                <a:cs typeface="Arial" panose="020B0604020202020204" pitchFamily="34" charset="0"/>
              </a:rPr>
              <a:t>Review </a:t>
            </a:r>
            <a:r>
              <a:rPr lang="en-GB" dirty="0">
                <a:latin typeface="Arial" panose="020B0604020202020204" pitchFamily="34" charset="0"/>
                <a:cs typeface="Arial" panose="020B0604020202020204" pitchFamily="34" charset="0"/>
              </a:rPr>
              <a:t>of care and treatment through clinical audits </a:t>
            </a:r>
          </a:p>
          <a:p>
            <a:pPr>
              <a:lnSpc>
                <a:spcPct val="120000"/>
              </a:lnSpc>
            </a:pPr>
            <a:r>
              <a:rPr lang="en-GB" dirty="0" smtClean="0">
                <a:latin typeface="Arial" panose="020B0604020202020204" pitchFamily="34" charset="0"/>
                <a:cs typeface="Arial" panose="020B0604020202020204" pitchFamily="34" charset="0"/>
              </a:rPr>
              <a:t>Prescribing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435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Use </a:t>
            </a:r>
            <a:r>
              <a:rPr lang="en-GB" dirty="0">
                <a:latin typeface="Arial" panose="020B0604020202020204" pitchFamily="34" charset="0"/>
                <a:cs typeface="Arial" panose="020B0604020202020204" pitchFamily="34" charset="0"/>
              </a:rPr>
              <a:t>of data/information to improve the quality of </a:t>
            </a:r>
            <a:r>
              <a:rPr lang="en-GB" dirty="0" smtClean="0">
                <a:latin typeface="Arial" panose="020B0604020202020204" pitchFamily="34" charset="0"/>
                <a:cs typeface="Arial" panose="020B0604020202020204" pitchFamily="34" charset="0"/>
              </a:rPr>
              <a:t>services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lnSpc>
                <a:spcPct val="100000"/>
              </a:lnSpc>
            </a:pPr>
            <a:r>
              <a:rPr lang="en-GB" dirty="0" smtClean="0">
                <a:latin typeface="Arial" panose="020B0604020202020204" pitchFamily="34" charset="0"/>
                <a:cs typeface="Arial" panose="020B0604020202020204" pitchFamily="34" charset="0"/>
              </a:rPr>
              <a:t>Benchmarking </a:t>
            </a:r>
            <a:r>
              <a:rPr lang="en-GB" dirty="0">
                <a:latin typeface="Arial" panose="020B0604020202020204" pitchFamily="34" charset="0"/>
                <a:cs typeface="Arial" panose="020B0604020202020204" pitchFamily="34" charset="0"/>
              </a:rPr>
              <a:t>of patient outcomes </a:t>
            </a:r>
          </a:p>
          <a:p>
            <a:pPr>
              <a:lnSpc>
                <a:spcPct val="100000"/>
              </a:lnSpc>
            </a:pPr>
            <a:r>
              <a:rPr lang="en-GB" dirty="0" smtClean="0">
                <a:latin typeface="Arial" panose="020B0604020202020204" pitchFamily="34" charset="0"/>
                <a:cs typeface="Arial" panose="020B0604020202020204" pitchFamily="34" charset="0"/>
              </a:rPr>
              <a:t>Key </a:t>
            </a:r>
            <a:r>
              <a:rPr lang="en-GB" dirty="0">
                <a:latin typeface="Arial" panose="020B0604020202020204" pitchFamily="34" charset="0"/>
                <a:cs typeface="Arial" panose="020B0604020202020204" pitchFamily="34" charset="0"/>
              </a:rPr>
              <a:t>metrics on local clinical audits with peer review</a:t>
            </a:r>
          </a:p>
          <a:p>
            <a:pPr mar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75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smtClean="0">
                <a:latin typeface="Arial" panose="020B0604020202020204" pitchFamily="34" charset="0"/>
                <a:cs typeface="Arial" panose="020B0604020202020204" pitchFamily="34" charset="0"/>
              </a:rPr>
              <a:t>Appropriately </a:t>
            </a:r>
            <a:r>
              <a:rPr lang="en-GB" dirty="0">
                <a:latin typeface="Arial" panose="020B0604020202020204" pitchFamily="34" charset="0"/>
                <a:cs typeface="Arial" panose="020B0604020202020204" pitchFamily="34" charset="0"/>
              </a:rPr>
              <a:t>qualified and competent staff with the right skills and experience</a:t>
            </a:r>
            <a:r>
              <a:rPr lang="en-GB" dirty="0" smtClean="0">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lnSpc>
                <a:spcPct val="120000"/>
              </a:lnSpc>
            </a:pPr>
            <a:r>
              <a:rPr lang="en-GB" dirty="0" smtClean="0">
                <a:latin typeface="Arial" panose="020B0604020202020204" pitchFamily="34" charset="0"/>
                <a:cs typeface="Arial" panose="020B0604020202020204" pitchFamily="34" charset="0"/>
              </a:rPr>
              <a:t>Training </a:t>
            </a:r>
            <a:r>
              <a:rPr lang="en-GB" dirty="0">
                <a:latin typeface="Arial" panose="020B0604020202020204" pitchFamily="34" charset="0"/>
                <a:cs typeface="Arial" panose="020B0604020202020204" pitchFamily="34" charset="0"/>
              </a:rPr>
              <a:t>and professional </a:t>
            </a:r>
            <a:r>
              <a:rPr lang="en-GB" dirty="0" smtClean="0">
                <a:latin typeface="Arial" panose="020B0604020202020204" pitchFamily="34" charset="0"/>
                <a:cs typeface="Arial" panose="020B0604020202020204" pitchFamily="34" charset="0"/>
              </a:rPr>
              <a:t>development: </a:t>
            </a:r>
            <a:r>
              <a:rPr lang="en-GB" dirty="0">
                <a:solidFill>
                  <a:schemeClr val="bg1">
                    <a:lumMod val="65000"/>
                  </a:schemeClr>
                </a:solidFill>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Including Induction, </a:t>
            </a:r>
            <a:r>
              <a:rPr lang="en-GB" dirty="0">
                <a:solidFill>
                  <a:schemeClr val="bg1">
                    <a:lumMod val="65000"/>
                  </a:schemeClr>
                </a:solidFill>
                <a:latin typeface="Arial" panose="020B0604020202020204" pitchFamily="34" charset="0"/>
                <a:cs typeface="Arial" panose="020B0604020202020204" pitchFamily="34" charset="0"/>
              </a:rPr>
              <a:t>One to one </a:t>
            </a:r>
            <a:r>
              <a:rPr lang="en-GB" dirty="0" smtClean="0">
                <a:solidFill>
                  <a:schemeClr val="bg1">
                    <a:lumMod val="65000"/>
                  </a:schemeClr>
                </a:solidFill>
                <a:latin typeface="Arial" panose="020B0604020202020204" pitchFamily="34" charset="0"/>
                <a:cs typeface="Arial" panose="020B0604020202020204" pitchFamily="34" charset="0"/>
              </a:rPr>
              <a:t>meetings, Appraisals, </a:t>
            </a:r>
            <a:r>
              <a:rPr lang="en-GB" dirty="0">
                <a:solidFill>
                  <a:schemeClr val="bg1">
                    <a:lumMod val="65000"/>
                  </a:schemeClr>
                </a:solidFill>
                <a:latin typeface="Arial" panose="020B0604020202020204" pitchFamily="34" charset="0"/>
                <a:cs typeface="Arial" panose="020B0604020202020204" pitchFamily="34" charset="0"/>
              </a:rPr>
              <a:t>Identifying learning </a:t>
            </a:r>
            <a:r>
              <a:rPr lang="en-GB" dirty="0" smtClean="0">
                <a:solidFill>
                  <a:schemeClr val="bg1">
                    <a:lumMod val="65000"/>
                  </a:schemeClr>
                </a:solidFill>
                <a:latin typeface="Arial" panose="020B0604020202020204" pitchFamily="34" charset="0"/>
                <a:cs typeface="Arial" panose="020B0604020202020204" pitchFamily="34" charset="0"/>
              </a:rPr>
              <a:t>needs, </a:t>
            </a:r>
            <a:r>
              <a:rPr lang="en-GB" dirty="0">
                <a:solidFill>
                  <a:schemeClr val="bg1">
                    <a:lumMod val="65000"/>
                  </a:schemeClr>
                </a:solidFill>
                <a:latin typeface="Arial" panose="020B0604020202020204" pitchFamily="34" charset="0"/>
                <a:cs typeface="Arial" panose="020B0604020202020204" pitchFamily="34" charset="0"/>
              </a:rPr>
              <a:t>Coaching and </a:t>
            </a:r>
            <a:r>
              <a:rPr lang="en-GB" dirty="0" smtClean="0">
                <a:solidFill>
                  <a:schemeClr val="bg1">
                    <a:lumMod val="65000"/>
                  </a:schemeClr>
                </a:solidFill>
                <a:latin typeface="Arial" panose="020B0604020202020204" pitchFamily="34" charset="0"/>
                <a:cs typeface="Arial" panose="020B0604020202020204" pitchFamily="34" charset="0"/>
              </a:rPr>
              <a:t>mentoring, </a:t>
            </a:r>
            <a:r>
              <a:rPr lang="en-GB" dirty="0">
                <a:solidFill>
                  <a:schemeClr val="bg1">
                    <a:lumMod val="65000"/>
                  </a:schemeClr>
                </a:solidFill>
                <a:latin typeface="Arial" panose="020B0604020202020204" pitchFamily="34" charset="0"/>
                <a:cs typeface="Arial" panose="020B0604020202020204" pitchFamily="34" charset="0"/>
              </a:rPr>
              <a:t>Clinical </a:t>
            </a:r>
            <a:r>
              <a:rPr lang="en-GB" dirty="0" smtClean="0">
                <a:solidFill>
                  <a:schemeClr val="bg1">
                    <a:lumMod val="65000"/>
                  </a:schemeClr>
                </a:solidFill>
                <a:latin typeface="Arial" panose="020B0604020202020204" pitchFamily="34" charset="0"/>
                <a:cs typeface="Arial" panose="020B0604020202020204" pitchFamily="34" charset="0"/>
              </a:rPr>
              <a:t>supervision, </a:t>
            </a:r>
            <a:r>
              <a:rPr lang="en-GB" dirty="0">
                <a:solidFill>
                  <a:schemeClr val="bg1">
                    <a:lumMod val="65000"/>
                  </a:schemeClr>
                </a:solidFill>
                <a:latin typeface="Arial" panose="020B0604020202020204" pitchFamily="34" charset="0"/>
                <a:cs typeface="Arial" panose="020B0604020202020204" pitchFamily="34" charset="0"/>
              </a:rPr>
              <a:t>Revalidation for doctors </a:t>
            </a:r>
          </a:p>
          <a:p>
            <a:pPr>
              <a:lnSpc>
                <a:spcPct val="120000"/>
              </a:lnSpc>
            </a:pPr>
            <a:r>
              <a:rPr lang="en-GB" dirty="0" smtClean="0">
                <a:latin typeface="Arial" panose="020B0604020202020204" pitchFamily="34" charset="0"/>
                <a:cs typeface="Arial" panose="020B0604020202020204" pitchFamily="34" charset="0"/>
              </a:rPr>
              <a:t>Processes </a:t>
            </a:r>
            <a:r>
              <a:rPr lang="en-GB" dirty="0">
                <a:latin typeface="Arial" panose="020B0604020202020204" pitchFamily="34" charset="0"/>
                <a:cs typeface="Arial" panose="020B0604020202020204" pitchFamily="34" charset="0"/>
              </a:rPr>
              <a:t>for managing the performance of staff and their professional development</a:t>
            </a:r>
          </a:p>
          <a:p>
            <a:pPr>
              <a:lnSpc>
                <a:spcPct val="120000"/>
              </a:lnSpc>
            </a:pPr>
            <a:r>
              <a:rPr lang="en-GB" dirty="0" smtClean="0">
                <a:latin typeface="Arial" panose="020B0604020202020204" pitchFamily="34" charset="0"/>
                <a:cs typeface="Arial" panose="020B0604020202020204" pitchFamily="34" charset="0"/>
              </a:rPr>
              <a:t>Poor </a:t>
            </a:r>
            <a:r>
              <a:rPr lang="en-GB" dirty="0">
                <a:latin typeface="Arial" panose="020B0604020202020204" pitchFamily="34" charset="0"/>
                <a:cs typeface="Arial" panose="020B0604020202020204" pitchFamily="34" charset="0"/>
              </a:rPr>
              <a:t>or variable practice identified across the practice team and responded to. </a:t>
            </a:r>
          </a:p>
          <a:p>
            <a:pPr>
              <a:lnSpc>
                <a:spcPct val="120000"/>
              </a:lnSpc>
            </a:pPr>
            <a:r>
              <a:rPr lang="en-GB" dirty="0" smtClean="0">
                <a:latin typeface="Arial" panose="020B0604020202020204" pitchFamily="34" charset="0"/>
                <a:cs typeface="Arial" panose="020B0604020202020204" pitchFamily="34" charset="0"/>
              </a:rPr>
              <a:t>Equipment </a:t>
            </a:r>
            <a:r>
              <a:rPr lang="en-GB" dirty="0">
                <a:latin typeface="Arial" panose="020B0604020202020204" pitchFamily="34" charset="0"/>
                <a:cs typeface="Arial" panose="020B0604020202020204" pitchFamily="34" charset="0"/>
              </a:rPr>
              <a:t>and facilities used reflect best practice</a:t>
            </a:r>
          </a:p>
          <a:p>
            <a:pPr marL="0" indent="0">
              <a:lnSpc>
                <a:spcPct val="12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40866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10000"/>
              </a:lnSpc>
            </a:pPr>
            <a:r>
              <a:rPr lang="en-GB" dirty="0" smtClean="0">
                <a:latin typeface="Arial" panose="020B0604020202020204" pitchFamily="34" charset="0"/>
                <a:cs typeface="Arial" panose="020B0604020202020204" pitchFamily="34" charset="0"/>
              </a:rPr>
              <a:t>Effectiveness </a:t>
            </a:r>
            <a:r>
              <a:rPr lang="en-GB" dirty="0">
                <a:latin typeface="Arial" panose="020B0604020202020204" pitchFamily="34" charset="0"/>
                <a:cs typeface="Arial" panose="020B0604020202020204" pitchFamily="34" charset="0"/>
              </a:rPr>
              <a:t>of formal and informal joint working arrangements with other providers. Including between in hours and out-of-hours general practice.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10000"/>
              </a:lnSpc>
            </a:pPr>
            <a:r>
              <a:rPr lang="en-GB" dirty="0" smtClean="0">
                <a:latin typeface="Arial" panose="020B0604020202020204" pitchFamily="34" charset="0"/>
                <a:cs typeface="Arial" panose="020B0604020202020204" pitchFamily="34" charset="0"/>
              </a:rPr>
              <a:t>Approaches </a:t>
            </a:r>
            <a:r>
              <a:rPr lang="en-GB" dirty="0">
                <a:latin typeface="Arial" panose="020B0604020202020204" pitchFamily="34" charset="0"/>
                <a:cs typeface="Arial" panose="020B0604020202020204" pitchFamily="34" charset="0"/>
              </a:rPr>
              <a:t>to supporting people with complex needs. GP practice facilitates access to other healthcare, advice and support services for patients (navigator/coordinator role) </a:t>
            </a:r>
          </a:p>
          <a:p>
            <a:pPr>
              <a:lnSpc>
                <a:spcPct val="110000"/>
              </a:lnSpc>
            </a:pPr>
            <a:r>
              <a:rPr lang="en-GB" dirty="0" smtClean="0">
                <a:latin typeface="Arial" panose="020B0604020202020204" pitchFamily="34" charset="0"/>
                <a:cs typeface="Arial" panose="020B0604020202020204" pitchFamily="34" charset="0"/>
              </a:rPr>
              <a:t>Provision </a:t>
            </a:r>
            <a:r>
              <a:rPr lang="en-GB" dirty="0">
                <a:latin typeface="Arial" panose="020B0604020202020204" pitchFamily="34" charset="0"/>
                <a:cs typeface="Arial" panose="020B0604020202020204" pitchFamily="34" charset="0"/>
              </a:rPr>
              <a:t>of care through: − Joint assessment − Multi-disciplinary working sharing information − co-ordination with services outside the organisation</a:t>
            </a:r>
          </a:p>
          <a:p>
            <a:pPr marL="0" indent="0">
              <a:lnSpc>
                <a:spcPct val="11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172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a:latin typeface="Arial" panose="020B0604020202020204" pitchFamily="34" charset="0"/>
                <a:cs typeface="Arial" panose="020B0604020202020204" pitchFamily="34" charset="0"/>
              </a:rPr>
              <a:t>Identification of patients that may need extra support. </a:t>
            </a:r>
            <a:r>
              <a:rPr lang="en-GB" dirty="0" smtClean="0">
                <a:solidFill>
                  <a:schemeClr val="bg1">
                    <a:lumMod val="65000"/>
                  </a:schemeClr>
                </a:solidFill>
                <a:latin typeface="Arial" panose="020B0604020202020204" pitchFamily="34" charset="0"/>
                <a:cs typeface="Arial" panose="020B0604020202020204" pitchFamily="34" charset="0"/>
              </a:rPr>
              <a:t>Including</a:t>
            </a:r>
            <a:r>
              <a:rPr lang="en-GB" dirty="0">
                <a:solidFill>
                  <a:schemeClr val="bg1">
                    <a:lumMod val="65000"/>
                  </a:schemeClr>
                </a:solidFill>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 </a:t>
            </a:r>
            <a:r>
              <a:rPr lang="en-GB" dirty="0">
                <a:solidFill>
                  <a:schemeClr val="bg1">
                    <a:lumMod val="65000"/>
                  </a:schemeClr>
                </a:solidFill>
                <a:latin typeface="Arial" panose="020B0604020202020204" pitchFamily="34" charset="0"/>
                <a:cs typeface="Arial" panose="020B0604020202020204" pitchFamily="34" charset="0"/>
              </a:rPr>
              <a:t>Those receiving end of life care − At risk of developing a </a:t>
            </a:r>
            <a:r>
              <a:rPr lang="en-GB" dirty="0" err="1">
                <a:solidFill>
                  <a:schemeClr val="bg1">
                    <a:lumMod val="65000"/>
                  </a:schemeClr>
                </a:solidFill>
                <a:latin typeface="Arial" panose="020B0604020202020204" pitchFamily="34" charset="0"/>
                <a:cs typeface="Arial" panose="020B0604020202020204" pitchFamily="34" charset="0"/>
              </a:rPr>
              <a:t>Longterm</a:t>
            </a:r>
            <a:r>
              <a:rPr lang="en-GB" dirty="0">
                <a:solidFill>
                  <a:schemeClr val="bg1">
                    <a:lumMod val="65000"/>
                  </a:schemeClr>
                </a:solidFill>
                <a:latin typeface="Arial" panose="020B0604020202020204" pitchFamily="34" charset="0"/>
                <a:cs typeface="Arial" panose="020B0604020202020204" pitchFamily="34" charset="0"/>
              </a:rPr>
              <a:t> Condition − Carers </a:t>
            </a:r>
          </a:p>
          <a:p>
            <a:pPr lvl="0">
              <a:lnSpc>
                <a:spcPct val="100000"/>
              </a:lnSpc>
            </a:pPr>
            <a:r>
              <a:rPr lang="en-GB" dirty="0" smtClean="0">
                <a:latin typeface="Arial" panose="020B0604020202020204" pitchFamily="34" charset="0"/>
                <a:cs typeface="Arial" panose="020B0604020202020204" pitchFamily="34" charset="0"/>
              </a:rPr>
              <a:t>Assessments </a:t>
            </a:r>
            <a:r>
              <a:rPr lang="en-GB" dirty="0">
                <a:latin typeface="Arial" panose="020B0604020202020204" pitchFamily="34" charset="0"/>
                <a:cs typeface="Arial" panose="020B0604020202020204" pitchFamily="34" charset="0"/>
              </a:rPr>
              <a:t>for new </a:t>
            </a:r>
            <a:r>
              <a:rPr lang="en-GB" dirty="0" smtClean="0">
                <a:latin typeface="Arial" panose="020B0604020202020204" pitchFamily="34" charset="0"/>
                <a:cs typeface="Arial" panose="020B0604020202020204" pitchFamily="34" charset="0"/>
              </a:rPr>
              <a:t>patients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lnSpc>
                <a:spcPct val="100000"/>
              </a:lnSpc>
            </a:pPr>
            <a:r>
              <a:rPr lang="en-GB" dirty="0" smtClean="0">
                <a:latin typeface="Arial" panose="020B0604020202020204" pitchFamily="34" charset="0"/>
                <a:cs typeface="Arial" panose="020B0604020202020204" pitchFamily="34" charset="0"/>
              </a:rPr>
              <a:t>Supporting </a:t>
            </a:r>
            <a:r>
              <a:rPr lang="en-GB" dirty="0">
                <a:latin typeface="Arial" panose="020B0604020202020204" pitchFamily="34" charset="0"/>
                <a:cs typeface="Arial" panose="020B0604020202020204" pitchFamily="34" charset="0"/>
              </a:rPr>
              <a:t>patients to live healthier lives </a:t>
            </a:r>
          </a:p>
          <a:p>
            <a:pPr>
              <a:lnSpc>
                <a:spcPct val="100000"/>
              </a:lnSpc>
            </a:pPr>
            <a:r>
              <a:rPr lang="en-GB" dirty="0" smtClean="0">
                <a:latin typeface="Arial" panose="020B0604020202020204" pitchFamily="34" charset="0"/>
                <a:cs typeface="Arial" panose="020B0604020202020204" pitchFamily="34" charset="0"/>
              </a:rPr>
              <a:t>Screening </a:t>
            </a:r>
            <a:r>
              <a:rPr lang="en-GB" dirty="0">
                <a:latin typeface="Arial" panose="020B0604020202020204" pitchFamily="34" charset="0"/>
                <a:cs typeface="Arial" panose="020B0604020202020204" pitchFamily="34" charset="0"/>
              </a:rPr>
              <a:t>programmes including cervical screening. </a:t>
            </a:r>
          </a:p>
          <a:p>
            <a:pPr>
              <a:lnSpc>
                <a:spcPct val="100000"/>
              </a:lnSpc>
            </a:pPr>
            <a:r>
              <a:rPr lang="en-GB" dirty="0" smtClean="0">
                <a:latin typeface="Arial" panose="020B0604020202020204" pitchFamily="34" charset="0"/>
                <a:cs typeface="Arial" panose="020B0604020202020204" pitchFamily="34" charset="0"/>
              </a:rPr>
              <a:t>Vaccination </a:t>
            </a:r>
            <a:r>
              <a:rPr lang="en-GB" dirty="0">
                <a:latin typeface="Arial" panose="020B0604020202020204" pitchFamily="34" charset="0"/>
                <a:cs typeface="Arial" panose="020B0604020202020204" pitchFamily="34" charset="0"/>
              </a:rPr>
              <a:t>programmes</a:t>
            </a:r>
          </a:p>
          <a:p>
            <a:pPr mar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2072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Effective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We have a lower than local and national rate for emergency admissions and contact with A&amp;E and out of hours departments.</a:t>
            </a:r>
          </a:p>
          <a:p>
            <a:pPr>
              <a:lnSpc>
                <a:spcPct val="120000"/>
              </a:lnSpc>
            </a:pPr>
            <a:r>
              <a:rPr lang="en-GB" dirty="0" smtClean="0">
                <a:latin typeface="Arial" panose="020B0604020202020204" pitchFamily="34" charset="0"/>
                <a:cs typeface="Arial" panose="020B0604020202020204" pitchFamily="34" charset="0"/>
              </a:rPr>
              <a:t>The practice offers patients services and continuity they want so patient satisfaction is high.</a:t>
            </a:r>
          </a:p>
          <a:p>
            <a:pPr>
              <a:lnSpc>
                <a:spcPct val="120000"/>
              </a:lnSpc>
            </a:pPr>
            <a:r>
              <a:rPr lang="en-GB" dirty="0" smtClean="0">
                <a:latin typeface="Arial" panose="020B0604020202020204" pitchFamily="34" charset="0"/>
                <a:cs typeface="Arial" panose="020B0604020202020204" pitchFamily="34" charset="0"/>
              </a:rPr>
              <a:t>The practice is inclusive for all developing positive and high levels of engagement and support for both patients and staff.  </a:t>
            </a:r>
          </a:p>
          <a:p>
            <a:pPr>
              <a:lnSpc>
                <a:spcPct val="120000"/>
              </a:lnSpc>
            </a:pPr>
            <a:r>
              <a:rPr lang="en-GB" dirty="0" smtClean="0">
                <a:latin typeface="Arial" panose="020B0604020202020204" pitchFamily="34" charset="0"/>
                <a:cs typeface="Arial" panose="020B0604020202020204" pitchFamily="34" charset="0"/>
              </a:rPr>
              <a:t>We have systems in place to ensure that all clinicians are up to date with both the NICE guidelines and other locally agreed guidelines.</a:t>
            </a:r>
          </a:p>
          <a:p>
            <a:pPr>
              <a:lnSpc>
                <a:spcPct val="120000"/>
              </a:lnSpc>
            </a:pPr>
            <a:r>
              <a:rPr lang="en-GB" dirty="0" smtClean="0">
                <a:latin typeface="Arial" panose="020B0604020202020204" pitchFamily="34" charset="0"/>
                <a:cs typeface="Arial" panose="020B0604020202020204" pitchFamily="34" charset="0"/>
              </a:rPr>
              <a:t>Our practice is performing highly when compared to neighbouring practices within the CCG.</a:t>
            </a:r>
          </a:p>
          <a:p>
            <a:pPr>
              <a:lnSpc>
                <a:spcPct val="120000"/>
              </a:lnSpc>
            </a:pPr>
            <a:r>
              <a:rPr lang="en-GB" dirty="0" smtClean="0">
                <a:latin typeface="Arial" panose="020B0604020202020204" pitchFamily="34" charset="0"/>
                <a:cs typeface="Arial" panose="020B0604020202020204" pitchFamily="34" charset="0"/>
              </a:rPr>
              <a:t>Our emergency unplanned admissions in all groups of </a:t>
            </a:r>
            <a:r>
              <a:rPr lang="en-GB" dirty="0" err="1" smtClean="0">
                <a:latin typeface="Arial" panose="020B0604020202020204" pitchFamily="34" charset="0"/>
                <a:cs typeface="Arial" panose="020B0604020202020204" pitchFamily="34" charset="0"/>
              </a:rPr>
              <a:t>patinets</a:t>
            </a:r>
            <a:r>
              <a:rPr lang="en-GB" dirty="0" smtClean="0">
                <a:latin typeface="Arial" panose="020B0604020202020204" pitchFamily="34" charset="0"/>
                <a:cs typeface="Arial" panose="020B0604020202020204" pitchFamily="34" charset="0"/>
              </a:rPr>
              <a:t> were lower than the local average</a:t>
            </a:r>
          </a:p>
          <a:p>
            <a:pPr>
              <a:lnSpc>
                <a:spcPct val="120000"/>
              </a:lnSpc>
            </a:pPr>
            <a:r>
              <a:rPr lang="en-GB" dirty="0" smtClean="0">
                <a:latin typeface="Arial" panose="020B0604020202020204" pitchFamily="34" charset="0"/>
                <a:cs typeface="Arial" panose="020B0604020202020204" pitchFamily="34" charset="0"/>
              </a:rPr>
              <a:t>We use innovative and proactive methods to improve patient outcomes and engage well with other local providers to share best practice.</a:t>
            </a:r>
          </a:p>
          <a:p>
            <a:pPr>
              <a:lnSpc>
                <a:spcPct val="120000"/>
              </a:lnSpc>
            </a:pPr>
            <a:r>
              <a:rPr lang="en-GB" dirty="0" smtClean="0">
                <a:latin typeface="Arial" panose="020B0604020202020204" pitchFamily="34" charset="0"/>
                <a:cs typeface="Arial" panose="020B0604020202020204" pitchFamily="34" charset="0"/>
              </a:rPr>
              <a:t>Some of our clinical staff have advanced skills allowing us to improve patient outcomes.</a:t>
            </a:r>
          </a:p>
          <a:p>
            <a:pPr>
              <a:lnSpc>
                <a:spcPct val="120000"/>
              </a:lnSpc>
            </a:pPr>
            <a:r>
              <a:rPr lang="en-GB" dirty="0" smtClean="0">
                <a:latin typeface="Arial" panose="020B0604020202020204" pitchFamily="34" charset="0"/>
                <a:cs typeface="Arial" panose="020B0604020202020204" pitchFamily="34" charset="0"/>
              </a:rPr>
              <a:t>We offer health promotions for patients and offer a number of exercise initiatives as a result.</a:t>
            </a:r>
          </a:p>
          <a:p>
            <a:pPr>
              <a:lnSpc>
                <a:spcPct val="120000"/>
              </a:lnSpc>
            </a:pPr>
            <a:r>
              <a:rPr lang="en-GB" dirty="0" smtClean="0">
                <a:latin typeface="Arial" panose="020B0604020202020204" pitchFamily="34" charset="0"/>
                <a:cs typeface="Arial" panose="020B0604020202020204" pitchFamily="34" charset="0"/>
              </a:rPr>
              <a:t>Our patients are regularly reviewed to assess the effectiveness of their care and treatment.</a:t>
            </a:r>
          </a:p>
        </p:txBody>
      </p:sp>
    </p:spTree>
    <p:extLst>
      <p:ext uri="{BB962C8B-B14F-4D97-AF65-F5344CB8AC3E}">
        <p14:creationId xmlns:p14="http://schemas.microsoft.com/office/powerpoint/2010/main" val="1342274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Manage –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smtClean="0">
                <a:latin typeface="Arial" panose="020B0604020202020204" pitchFamily="34" charset="0"/>
                <a:cs typeface="Arial" panose="020B0604020202020204" pitchFamily="34" charset="0"/>
              </a:rPr>
              <a:t> Vision and values</a:t>
            </a:r>
          </a:p>
          <a:p>
            <a:pPr marL="0" indent="0">
              <a:buNone/>
            </a:pPr>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 A clear strategy</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1030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Manage –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20000"/>
              </a:lnSpc>
            </a:pPr>
            <a:r>
              <a:rPr lang="en-GB" dirty="0" smtClean="0">
                <a:latin typeface="Arial" panose="020B0604020202020204" pitchFamily="34" charset="0"/>
                <a:cs typeface="Arial" panose="020B0604020202020204" pitchFamily="34" charset="0"/>
              </a:rPr>
              <a:t>Leadership</a:t>
            </a:r>
            <a:r>
              <a:rPr lang="en-GB" dirty="0">
                <a:latin typeface="Arial" panose="020B0604020202020204" pitchFamily="34" charset="0"/>
                <a:cs typeface="Arial" panose="020B0604020202020204" pitchFamily="34" charset="0"/>
              </a:rPr>
              <a:t>: − Development strategy − Leadership priorities − Leadership behaviour − Visibility throughout the organisation</a:t>
            </a:r>
            <a:r>
              <a:rPr lang="en-GB" dirty="0" smtClean="0">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20000"/>
              </a:lnSpc>
            </a:pPr>
            <a:r>
              <a:rPr lang="en-GB" dirty="0" smtClean="0">
                <a:latin typeface="Arial" panose="020B0604020202020204" pitchFamily="34" charset="0"/>
                <a:cs typeface="Arial" panose="020B0604020202020204" pitchFamily="34" charset="0"/>
              </a:rPr>
              <a:t>Culture </a:t>
            </a:r>
            <a:r>
              <a:rPr lang="en-GB" dirty="0">
                <a:solidFill>
                  <a:schemeClr val="bg1">
                    <a:lumMod val="65000"/>
                  </a:schemeClr>
                </a:solidFill>
                <a:latin typeface="Arial" panose="020B0604020202020204" pitchFamily="34" charset="0"/>
                <a:cs typeface="Arial" panose="020B0604020202020204" pitchFamily="34" charset="0"/>
              </a:rPr>
              <a:t>Performance management − Openness and transparency − Equality diversity and human rights − Recognising and rewarding good practice </a:t>
            </a:r>
          </a:p>
          <a:p>
            <a:pPr>
              <a:lnSpc>
                <a:spcPct val="120000"/>
              </a:lnSpc>
            </a:pPr>
            <a:r>
              <a:rPr lang="en-GB" dirty="0" smtClean="0">
                <a:latin typeface="Arial" panose="020B0604020202020204" pitchFamily="34" charset="0"/>
                <a:cs typeface="Arial" panose="020B0604020202020204" pitchFamily="34" charset="0"/>
              </a:rPr>
              <a:t>Staff </a:t>
            </a:r>
            <a:r>
              <a:rPr lang="en-GB" dirty="0">
                <a:latin typeface="Arial" panose="020B0604020202020204" pitchFamily="34" charset="0"/>
                <a:cs typeface="Arial" panose="020B0604020202020204" pitchFamily="34" charset="0"/>
              </a:rPr>
              <a:t>wellbeing </a:t>
            </a:r>
          </a:p>
          <a:p>
            <a:pPr>
              <a:lnSpc>
                <a:spcPct val="120000"/>
              </a:lnSpc>
            </a:pPr>
            <a:r>
              <a:rPr lang="en-GB" dirty="0" smtClean="0">
                <a:latin typeface="Arial" panose="020B0604020202020204" pitchFamily="34" charset="0"/>
                <a:cs typeface="Arial" panose="020B0604020202020204" pitchFamily="34" charset="0"/>
              </a:rPr>
              <a:t>HR </a:t>
            </a:r>
            <a:r>
              <a:rPr lang="en-GB" dirty="0">
                <a:latin typeface="Arial" panose="020B0604020202020204" pitchFamily="34" charset="0"/>
                <a:cs typeface="Arial" panose="020B0604020202020204" pitchFamily="34" charset="0"/>
              </a:rPr>
              <a:t>practices </a:t>
            </a:r>
          </a:p>
          <a:p>
            <a:pPr>
              <a:lnSpc>
                <a:spcPct val="120000"/>
              </a:lnSpc>
            </a:pPr>
            <a:r>
              <a:rPr lang="en-GB" dirty="0" smtClean="0">
                <a:latin typeface="Arial" panose="020B0604020202020204" pitchFamily="34" charset="0"/>
                <a:cs typeface="Arial" panose="020B0604020202020204" pitchFamily="34" charset="0"/>
              </a:rPr>
              <a:t>Team </a:t>
            </a:r>
            <a:r>
              <a:rPr lang="en-GB" dirty="0">
                <a:latin typeface="Arial" panose="020B0604020202020204" pitchFamily="34" charset="0"/>
                <a:cs typeface="Arial" panose="020B0604020202020204" pitchFamily="34" charset="0"/>
              </a:rPr>
              <a:t>working </a:t>
            </a:r>
          </a:p>
          <a:p>
            <a:pPr>
              <a:lnSpc>
                <a:spcPct val="120000"/>
              </a:lnSpc>
            </a:pPr>
            <a:r>
              <a:rPr lang="en-GB" dirty="0" smtClean="0">
                <a:latin typeface="Arial" panose="020B0604020202020204" pitchFamily="34" charset="0"/>
                <a:cs typeface="Arial" panose="020B0604020202020204" pitchFamily="34" charset="0"/>
              </a:rPr>
              <a:t>Duty </a:t>
            </a:r>
            <a:r>
              <a:rPr lang="en-GB" dirty="0">
                <a:latin typeface="Arial" panose="020B0604020202020204" pitchFamily="34" charset="0"/>
                <a:cs typeface="Arial" panose="020B0604020202020204" pitchFamily="34" charset="0"/>
              </a:rPr>
              <a:t>of candour</a:t>
            </a:r>
          </a:p>
        </p:txBody>
      </p:sp>
    </p:spTree>
    <p:extLst>
      <p:ext uri="{BB962C8B-B14F-4D97-AF65-F5344CB8AC3E}">
        <p14:creationId xmlns:p14="http://schemas.microsoft.com/office/powerpoint/2010/main" val="1866138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Previous CQC Inspection - Musts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Must – </a:t>
            </a:r>
          </a:p>
          <a:p>
            <a:pPr lvl="1">
              <a:lnSpc>
                <a:spcPct val="100000"/>
              </a:lnSpc>
            </a:pPr>
            <a:r>
              <a:rPr lang="en-GB" dirty="0" smtClean="0">
                <a:latin typeface="Arial" panose="020B0604020202020204" pitchFamily="34" charset="0"/>
                <a:cs typeface="Arial" panose="020B0604020202020204" pitchFamily="34" charset="0"/>
              </a:rPr>
              <a:t>Action taken &amp; improvements made:</a:t>
            </a:r>
            <a:endParaRPr lang="en-GB" dirty="0">
              <a:latin typeface="Arial" panose="020B0604020202020204" pitchFamily="34" charset="0"/>
              <a:cs typeface="Arial" panose="020B0604020202020204" pitchFamily="34" charset="0"/>
            </a:endParaRPr>
          </a:p>
          <a:p>
            <a:pPr lvl="0">
              <a:lnSpc>
                <a:spcPct val="100000"/>
              </a:lnSpc>
            </a:pPr>
            <a:r>
              <a:rPr lang="en-GB" dirty="0">
                <a:latin typeface="Arial" panose="020B0604020202020204" pitchFamily="34" charset="0"/>
                <a:cs typeface="Arial" panose="020B0604020202020204" pitchFamily="34" charset="0"/>
              </a:rPr>
              <a:t>Must –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lvl="0">
              <a:lnSpc>
                <a:spcPct val="100000"/>
              </a:lnSpc>
            </a:pPr>
            <a:r>
              <a:rPr lang="en-GB" dirty="0">
                <a:latin typeface="Arial" panose="020B0604020202020204" pitchFamily="34" charset="0"/>
                <a:cs typeface="Arial" panose="020B0604020202020204" pitchFamily="34" charset="0"/>
              </a:rPr>
              <a:t>Must –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34412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Manage –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Mechanisms to encourage, hear and act on feedback − people who use the service and those close to them (including carers) − Public − staff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latin typeface="Arial" panose="020B0604020202020204" pitchFamily="34" charset="0"/>
              <a:cs typeface="Arial" panose="020B0604020202020204" pitchFamily="34" charset="0"/>
            </a:endParaRPr>
          </a:p>
          <a:p>
            <a:pPr>
              <a:lnSpc>
                <a:spcPct val="100000"/>
              </a:lnSpc>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Participation and involvement of staff. </a:t>
            </a:r>
          </a:p>
          <a:p>
            <a:pPr>
              <a:lnSpc>
                <a:spcPct val="100000"/>
              </a:lnSpc>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Patient participation group/patient reference group </a:t>
            </a:r>
          </a:p>
          <a:p>
            <a:pPr>
              <a:lnSpc>
                <a:spcPct val="100000"/>
              </a:lnSpc>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Friends and family test </a:t>
            </a:r>
          </a:p>
          <a:p>
            <a:pPr>
              <a:lnSpc>
                <a:spcPct val="100000"/>
              </a:lnSpc>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Whistleblowing.</a:t>
            </a:r>
          </a:p>
          <a:p>
            <a:pPr mar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383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Manage –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t>Management </a:t>
            </a:r>
            <a:r>
              <a:rPr lang="en-GB" dirty="0"/>
              <a:t>systems review and improvement</a:t>
            </a:r>
            <a:r>
              <a:rPr lang="en-GB" dirty="0" smtClean="0"/>
              <a: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r>
              <a:rPr lang="en-GB" dirty="0" smtClean="0"/>
              <a:t> </a:t>
            </a:r>
            <a:endParaRPr lang="en-GB" dirty="0"/>
          </a:p>
          <a:p>
            <a:pPr>
              <a:lnSpc>
                <a:spcPct val="100000"/>
              </a:lnSpc>
            </a:pPr>
            <a:r>
              <a:rPr lang="en-GB" dirty="0" smtClean="0"/>
              <a:t>Performance </a:t>
            </a:r>
            <a:r>
              <a:rPr lang="en-GB" dirty="0"/>
              <a:t>review and improvement. </a:t>
            </a:r>
          </a:p>
          <a:p>
            <a:pPr>
              <a:lnSpc>
                <a:spcPct val="100000"/>
              </a:lnSpc>
            </a:pPr>
            <a:r>
              <a:rPr lang="en-GB" dirty="0" smtClean="0"/>
              <a:t>Sustainability </a:t>
            </a:r>
            <a:r>
              <a:rPr lang="en-GB" dirty="0"/>
              <a:t>of high quality services.</a:t>
            </a:r>
          </a:p>
          <a:p>
            <a:pPr mar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2663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Practice staff are keen to share learning and provided numerous opportunities for medical students to develop under their guidance.</a:t>
            </a:r>
          </a:p>
          <a:p>
            <a:pPr>
              <a:lnSpc>
                <a:spcPct val="120000"/>
              </a:lnSpc>
            </a:pPr>
            <a:r>
              <a:rPr lang="en-GB" dirty="0" smtClean="0">
                <a:latin typeface="Arial" panose="020B0604020202020204" pitchFamily="34" charset="0"/>
                <a:cs typeface="Arial" panose="020B0604020202020204" pitchFamily="34" charset="0"/>
              </a:rPr>
              <a:t>Our leadership within the practice is reflective, strong and decisive.</a:t>
            </a:r>
          </a:p>
          <a:p>
            <a:pPr>
              <a:lnSpc>
                <a:spcPct val="120000"/>
              </a:lnSpc>
            </a:pPr>
            <a:r>
              <a:rPr lang="en-GB" dirty="0" smtClean="0">
                <a:latin typeface="Arial" panose="020B0604020202020204" pitchFamily="34" charset="0"/>
                <a:cs typeface="Arial" panose="020B0604020202020204" pitchFamily="34" charset="0"/>
              </a:rPr>
              <a:t>Our practice has a clear vision which has quality and safety as its top priority.</a:t>
            </a:r>
          </a:p>
          <a:p>
            <a:pPr>
              <a:lnSpc>
                <a:spcPct val="120000"/>
              </a:lnSpc>
            </a:pPr>
            <a:r>
              <a:rPr lang="en-GB" dirty="0" smtClean="0">
                <a:latin typeface="Arial" panose="020B0604020202020204" pitchFamily="34" charset="0"/>
                <a:cs typeface="Arial" panose="020B0604020202020204" pitchFamily="34" charset="0"/>
              </a:rPr>
              <a:t>Our services are planned around the needs of our patients and we regularly review outcomes for patients and improve upon them accordingly.</a:t>
            </a:r>
          </a:p>
          <a:p>
            <a:pPr>
              <a:lnSpc>
                <a:spcPct val="120000"/>
              </a:lnSpc>
            </a:pPr>
            <a:r>
              <a:rPr lang="en-GB" dirty="0" smtClean="0">
                <a:latin typeface="Arial" panose="020B0604020202020204" pitchFamily="34" charset="0"/>
                <a:cs typeface="Arial" panose="020B0604020202020204" pitchFamily="34" charset="0"/>
              </a:rPr>
              <a:t>We have a high level of constructive staff engagement and a high level of staff satisfaction.</a:t>
            </a:r>
          </a:p>
          <a:p>
            <a:pPr>
              <a:lnSpc>
                <a:spcPct val="120000"/>
              </a:lnSpc>
            </a:pPr>
            <a:r>
              <a:rPr lang="en-GB" dirty="0" smtClean="0">
                <a:latin typeface="Arial" panose="020B0604020202020204" pitchFamily="34" charset="0"/>
                <a:cs typeface="Arial" panose="020B0604020202020204" pitchFamily="34" charset="0"/>
              </a:rPr>
              <a:t>We regularly seek feedback from patients, including using new technology, and have a very active PPG.</a:t>
            </a:r>
          </a:p>
          <a:p>
            <a:pPr>
              <a:lnSpc>
                <a:spcPct val="120000"/>
              </a:lnSpc>
            </a:pPr>
            <a:r>
              <a:rPr lang="en-GB" dirty="0" smtClean="0">
                <a:latin typeface="Arial" panose="020B0604020202020204" pitchFamily="34" charset="0"/>
                <a:cs typeface="Arial" panose="020B0604020202020204" pitchFamily="34" charset="0"/>
              </a:rPr>
              <a:t>There is a clear leadership structure within the surgery with our staff taking responsibility for lead roles.</a:t>
            </a:r>
          </a:p>
          <a:p>
            <a:pPr>
              <a:lnSpc>
                <a:spcPct val="120000"/>
              </a:lnSpc>
            </a:pPr>
            <a:r>
              <a:rPr lang="en-GB" dirty="0" smtClean="0">
                <a:latin typeface="Arial" panose="020B0604020202020204" pitchFamily="34" charset="0"/>
                <a:cs typeface="Arial" panose="020B0604020202020204" pitchFamily="34" charset="0"/>
              </a:rPr>
              <a:t>We hold regular clinical and business meetings as well as multi-disciplinary meetings and all are documented.</a:t>
            </a:r>
          </a:p>
        </p:txBody>
      </p:sp>
    </p:spTree>
    <p:extLst>
      <p:ext uri="{BB962C8B-B14F-4D97-AF65-F5344CB8AC3E}">
        <p14:creationId xmlns:p14="http://schemas.microsoft.com/office/powerpoint/2010/main" val="2203091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Where we go above and beyond- Well-Led</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latin typeface="Arial" panose="020B0604020202020204" pitchFamily="34" charset="0"/>
                <a:cs typeface="Arial" panose="020B0604020202020204" pitchFamily="34" charset="0"/>
              </a:rPr>
              <a:t>Our staff have all received inductions, regular performance reviews and attended staff meetings and events.</a:t>
            </a:r>
          </a:p>
          <a:p>
            <a:pPr>
              <a:lnSpc>
                <a:spcPct val="120000"/>
              </a:lnSpc>
            </a:pPr>
            <a:r>
              <a:rPr lang="en-GB" dirty="0" smtClean="0">
                <a:latin typeface="Arial" panose="020B0604020202020204" pitchFamily="34" charset="0"/>
                <a:cs typeface="Arial" panose="020B0604020202020204" pitchFamily="34" charset="0"/>
              </a:rPr>
              <a:t>We have an active Patient Participation Group that is representative of our patient population.</a:t>
            </a:r>
          </a:p>
          <a:p>
            <a:pPr>
              <a:lnSpc>
                <a:spcPct val="120000"/>
              </a:lnSpc>
            </a:pPr>
            <a:r>
              <a:rPr lang="en-GB" dirty="0" smtClean="0">
                <a:latin typeface="Arial" panose="020B0604020202020204" pitchFamily="34" charset="0"/>
                <a:cs typeface="Arial" panose="020B0604020202020204" pitchFamily="34" charset="0"/>
              </a:rPr>
              <a:t>All of our staff have clear roles and responsibilities ensuring that our practice is well led.</a:t>
            </a:r>
          </a:p>
          <a:p>
            <a:pPr>
              <a:lnSpc>
                <a:spcPct val="120000"/>
              </a:lnSpc>
            </a:pPr>
            <a:r>
              <a:rPr lang="en-GB" dirty="0" smtClean="0">
                <a:latin typeface="Arial" panose="020B0604020202020204" pitchFamily="34" charset="0"/>
                <a:cs typeface="Arial" panose="020B0604020202020204" pitchFamily="34" charset="0"/>
              </a:rPr>
              <a:t>Our staff feel valued and </a:t>
            </a:r>
            <a:r>
              <a:rPr lang="en-GB" dirty="0" err="1" smtClean="0">
                <a:latin typeface="Arial" panose="020B0604020202020204" pitchFamily="34" charset="0"/>
                <a:cs typeface="Arial" panose="020B0604020202020204" pitchFamily="34" charset="0"/>
              </a:rPr>
              <a:t>and</a:t>
            </a:r>
            <a:r>
              <a:rPr lang="en-GB" dirty="0" smtClean="0">
                <a:latin typeface="Arial" panose="020B0604020202020204" pitchFamily="34" charset="0"/>
                <a:cs typeface="Arial" panose="020B0604020202020204" pitchFamily="34" charset="0"/>
              </a:rPr>
              <a:t> we have a system in place to recognise and reward long service of staff.</a:t>
            </a:r>
          </a:p>
          <a:p>
            <a:pPr>
              <a:lnSpc>
                <a:spcPct val="120000"/>
              </a:lnSpc>
            </a:pPr>
            <a:r>
              <a:rPr lang="en-GB" dirty="0" smtClean="0">
                <a:latin typeface="Arial" panose="020B0604020202020204" pitchFamily="34" charset="0"/>
                <a:cs typeface="Arial" panose="020B0604020202020204" pitchFamily="34" charset="0"/>
              </a:rPr>
              <a:t>Our surgery listens to our patients views and our leaders respond to them quickly and efficiently.</a:t>
            </a:r>
          </a:p>
          <a:p>
            <a:pPr>
              <a:lnSpc>
                <a:spcPct val="120000"/>
              </a:lnSpc>
            </a:pPr>
            <a:r>
              <a:rPr lang="en-GB" dirty="0" smtClean="0">
                <a:latin typeface="Arial" panose="020B0604020202020204" pitchFamily="34" charset="0"/>
                <a:cs typeface="Arial" panose="020B0604020202020204" pitchFamily="34" charset="0"/>
              </a:rPr>
              <a:t>We regularly review our practice vision and aims with our staff to promote ownership and delivery of good outcomes for patients.</a:t>
            </a:r>
          </a:p>
          <a:p>
            <a:pPr>
              <a:lnSpc>
                <a:spcPct val="120000"/>
              </a:lnSpc>
            </a:pPr>
            <a:r>
              <a:rPr lang="en-GB" dirty="0" smtClean="0">
                <a:latin typeface="Arial" panose="020B0604020202020204" pitchFamily="34" charset="0"/>
                <a:cs typeface="Arial" panose="020B0604020202020204" pitchFamily="34" charset="0"/>
              </a:rPr>
              <a:t>Our staff undertake annual 360 degree feedback and appraisals that identifies learning needs.</a:t>
            </a:r>
          </a:p>
          <a:p>
            <a:pPr>
              <a:lnSpc>
                <a:spcPct val="120000"/>
              </a:lnSpc>
            </a:pPr>
            <a:r>
              <a:rPr lang="en-GB" dirty="0" smtClean="0">
                <a:latin typeface="Arial" panose="020B0604020202020204" pitchFamily="34" charset="0"/>
                <a:cs typeface="Arial" panose="020B0604020202020204" pitchFamily="34" charset="0"/>
              </a:rPr>
              <a:t>We have a 'no blame' culture for significant events and support our staff when things go wrong.</a:t>
            </a:r>
          </a:p>
          <a:p>
            <a:pPr>
              <a:lnSpc>
                <a:spcPct val="120000"/>
              </a:lnSpc>
            </a:pPr>
            <a:r>
              <a:rPr lang="en-GB" dirty="0" smtClean="0">
                <a:latin typeface="Arial" panose="020B0604020202020204" pitchFamily="34" charset="0"/>
                <a:cs typeface="Arial" panose="020B0604020202020204" pitchFamily="34" charset="0"/>
              </a:rPr>
              <a:t>Our surgery uses Myers Briggs personality testing when recruiting new doctors to the practice.</a:t>
            </a:r>
          </a:p>
          <a:p>
            <a:pPr>
              <a:lnSpc>
                <a:spcPct val="120000"/>
              </a:lnSpc>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3682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t>Older people</a:t>
            </a:r>
            <a:endParaRPr lang="en-GB" dirty="0"/>
          </a:p>
          <a:p>
            <a:pPr marL="0" lvl="0" indent="0">
              <a:lnSpc>
                <a:spcPct val="120000"/>
              </a:lnSpc>
              <a:buNone/>
            </a:pPr>
            <a:r>
              <a:rPr lang="en-GB" dirty="0"/>
              <a:t>• Care tailored to individual needs and circumstances, including a person’s expectations, values and choices. Consideration of carer’s needs, particularly where elderly </a:t>
            </a:r>
            <a:r>
              <a:rPr lang="en-GB" dirty="0" smtClean="0"/>
              <a:t>carer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solidFill>
                <a:schemeClr val="bg1">
                  <a:lumMod val="65000"/>
                </a:schemeClr>
              </a:solidFill>
            </a:endParaRPr>
          </a:p>
          <a:p>
            <a:pPr marL="0" indent="0">
              <a:lnSpc>
                <a:spcPct val="120000"/>
              </a:lnSpc>
              <a:buNone/>
            </a:pPr>
            <a:r>
              <a:rPr lang="en-GB" dirty="0"/>
              <a:t>• Regular ‘patient care reviews’, involving patients and carers </a:t>
            </a:r>
          </a:p>
          <a:p>
            <a:pPr marL="0" indent="0">
              <a:lnSpc>
                <a:spcPct val="120000"/>
              </a:lnSpc>
              <a:buNone/>
            </a:pPr>
            <a:r>
              <a:rPr lang="en-GB" dirty="0"/>
              <a:t>• Named accountable GP </a:t>
            </a:r>
          </a:p>
          <a:p>
            <a:pPr marL="0" indent="0">
              <a:lnSpc>
                <a:spcPct val="120000"/>
              </a:lnSpc>
              <a:buNone/>
            </a:pPr>
            <a:r>
              <a:rPr lang="en-GB" dirty="0"/>
              <a:t>• Ensuring patient &amp; carer receive appropriate coordinated, multi-disciplinary (including those who move into a care home, or those returning home after hospital admission </a:t>
            </a:r>
          </a:p>
          <a:p>
            <a:pPr marL="0" indent="0">
              <a:lnSpc>
                <a:spcPct val="120000"/>
              </a:lnSpc>
              <a:buNone/>
            </a:pPr>
            <a:r>
              <a:rPr lang="en-GB" dirty="0"/>
              <a:t>• Unplanned admissions and readmissions for this group regularly reviewed and improvements made </a:t>
            </a:r>
          </a:p>
          <a:p>
            <a:pPr marL="0" indent="0">
              <a:lnSpc>
                <a:spcPct val="120000"/>
              </a:lnSpc>
              <a:buNone/>
            </a:pPr>
            <a:r>
              <a:rPr lang="en-GB" dirty="0"/>
              <a:t>• Staff knowledge, skills and competence to respond to the needs of this population group. Including training in appropriate communication skills Access to services, including flexible appointment times and same day telephone consultations where appropriate.</a:t>
            </a:r>
          </a:p>
          <a:p>
            <a:pPr marL="0" indent="0">
              <a:lnSpc>
                <a:spcPct val="120000"/>
              </a:lnSpc>
              <a:buNone/>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6442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t>People with long-term conditions</a:t>
            </a:r>
            <a:endParaRPr lang="en-GB" dirty="0"/>
          </a:p>
          <a:p>
            <a:pPr marL="0" lvl="0" indent="0">
              <a:lnSpc>
                <a:spcPct val="120000"/>
              </a:lnSpc>
              <a:buNone/>
            </a:pPr>
            <a:r>
              <a:rPr lang="en-GB" dirty="0"/>
              <a:t>• Care tailored to individual needs and circumstances, including a person’s expectations, values and choices. Consideration of carer’s needs.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smtClean="0">
              <a:solidFill>
                <a:schemeClr val="bg1">
                  <a:lumMod val="65000"/>
                </a:schemeClr>
              </a:solidFill>
            </a:endParaRPr>
          </a:p>
          <a:p>
            <a:pPr marL="0" indent="0">
              <a:lnSpc>
                <a:spcPct val="120000"/>
              </a:lnSpc>
              <a:buNone/>
            </a:pPr>
            <a:r>
              <a:rPr lang="en-GB" dirty="0" smtClean="0"/>
              <a:t>• </a:t>
            </a:r>
            <a:r>
              <a:rPr lang="en-GB" dirty="0"/>
              <a:t>Regular ‘patient care reviews’, involving patients and carers </a:t>
            </a:r>
          </a:p>
          <a:p>
            <a:pPr marL="0" indent="0">
              <a:lnSpc>
                <a:spcPct val="120000"/>
              </a:lnSpc>
              <a:buNone/>
            </a:pPr>
            <a:r>
              <a:rPr lang="en-GB" dirty="0"/>
              <a:t>• Staff knowledge, skills and competence to respond to the needs of this population group </a:t>
            </a:r>
          </a:p>
          <a:p>
            <a:pPr marL="0" indent="0">
              <a:lnSpc>
                <a:spcPct val="120000"/>
              </a:lnSpc>
              <a:buNone/>
            </a:pPr>
            <a:r>
              <a:rPr lang="en-GB" dirty="0"/>
              <a:t>• Supports patient &amp; carer to receive coordinated, multidisciplinary care whilst retaining oversight of their care, acting as a coordinator and navigator of care where appropriate. </a:t>
            </a:r>
          </a:p>
          <a:p>
            <a:pPr marL="0" indent="0">
              <a:lnSpc>
                <a:spcPct val="120000"/>
              </a:lnSpc>
              <a:buNone/>
            </a:pPr>
            <a:r>
              <a:rPr lang="en-GB" dirty="0"/>
              <a:t>• Referrals to specialists in an appropriate and timely way. </a:t>
            </a:r>
          </a:p>
          <a:p>
            <a:pPr marL="0" indent="0">
              <a:lnSpc>
                <a:spcPct val="120000"/>
              </a:lnSpc>
              <a:buNone/>
            </a:pPr>
            <a:r>
              <a:rPr lang="en-GB" dirty="0"/>
              <a:t>• Proactive monitoring of the prevalence of LTCs within the practice population including responding to a sudden deterioration of a condition/s, identifying those with a LTC and those at risk of developing one. Health promotion advice and information related to LTC including advice on self-management </a:t>
            </a:r>
          </a:p>
          <a:p>
            <a:pPr marL="0" indent="0">
              <a:lnSpc>
                <a:spcPct val="120000"/>
              </a:lnSpc>
              <a:buNone/>
            </a:pPr>
            <a:r>
              <a:rPr lang="en-GB" dirty="0"/>
              <a:t>• Proactive case management and long-term monitoring of people with LTCs </a:t>
            </a:r>
          </a:p>
          <a:p>
            <a:pPr marL="0" indent="0">
              <a:lnSpc>
                <a:spcPct val="120000"/>
              </a:lnSpc>
              <a:buNone/>
            </a:pPr>
            <a:r>
              <a:rPr lang="en-GB" dirty="0"/>
              <a:t>• Access to services, including flexible appointment times and same day telephone consultations where appropriate. People are signposted to patient groups and supported to access a support network.</a:t>
            </a:r>
          </a:p>
          <a:p>
            <a:pPr marL="0" indent="0">
              <a:lnSpc>
                <a:spcPct val="120000"/>
              </a:lnSpc>
              <a:buNone/>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0654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t>Mothers, babies, children and young people</a:t>
            </a:r>
            <a:endParaRPr lang="en-GB" dirty="0"/>
          </a:p>
          <a:p>
            <a:pPr marL="0" lvl="0" indent="0">
              <a:lnSpc>
                <a:spcPct val="120000"/>
              </a:lnSpc>
              <a:buNone/>
            </a:pPr>
            <a:r>
              <a:rPr lang="en-GB" dirty="0"/>
              <a:t>• Safeguarding children, including early identification of need and early help offered with other services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smtClean="0">
              <a:solidFill>
                <a:schemeClr val="bg1">
                  <a:lumMod val="65000"/>
                </a:schemeClr>
              </a:solidFill>
            </a:endParaRPr>
          </a:p>
          <a:p>
            <a:pPr marL="0" indent="0">
              <a:lnSpc>
                <a:spcPct val="120000"/>
              </a:lnSpc>
              <a:buNone/>
            </a:pPr>
            <a:r>
              <a:rPr lang="en-GB" dirty="0" smtClean="0"/>
              <a:t>• </a:t>
            </a:r>
            <a:r>
              <a:rPr lang="en-GB" dirty="0"/>
              <a:t>Prioritisation of children, young people and families living in disadvantaged circumstances, looked after children, children of substance abusing parents, young carers. Extra support offered to these families </a:t>
            </a:r>
          </a:p>
          <a:p>
            <a:pPr marL="0" indent="0">
              <a:lnSpc>
                <a:spcPct val="120000"/>
              </a:lnSpc>
              <a:buNone/>
            </a:pPr>
            <a:r>
              <a:rPr lang="en-GB" dirty="0"/>
              <a:t>• Knowledge, skills and competences to recognise and respond to an acutely ill child. </a:t>
            </a:r>
          </a:p>
          <a:p>
            <a:pPr marL="0" indent="0">
              <a:lnSpc>
                <a:spcPct val="120000"/>
              </a:lnSpc>
              <a:buNone/>
            </a:pPr>
            <a:r>
              <a:rPr lang="en-GB" dirty="0"/>
              <a:t>• Regular assessment of children’s development and early identification of problems in the physical and mental wellbeing of children and young people and follow up of these. </a:t>
            </a:r>
          </a:p>
          <a:p>
            <a:pPr marL="0" indent="0">
              <a:lnSpc>
                <a:spcPct val="120000"/>
              </a:lnSpc>
              <a:buNone/>
            </a:pPr>
            <a:r>
              <a:rPr lang="en-GB" dirty="0"/>
              <a:t>• Primary and pre-school immunisation, health promotion advice </a:t>
            </a:r>
          </a:p>
          <a:p>
            <a:pPr marL="0" indent="0">
              <a:lnSpc>
                <a:spcPct val="120000"/>
              </a:lnSpc>
              <a:buNone/>
            </a:pPr>
            <a:r>
              <a:rPr lang="en-GB" dirty="0"/>
              <a:t>• Children and young people treated in an age appropriate way and are recognised as an individual, with their preferences considered. </a:t>
            </a:r>
          </a:p>
          <a:p>
            <a:pPr marL="0" indent="0">
              <a:lnSpc>
                <a:spcPct val="120000"/>
              </a:lnSpc>
              <a:buNone/>
            </a:pPr>
            <a:r>
              <a:rPr lang="en-GB" dirty="0"/>
              <a:t>• Involvement in planning for the transition of children with complex health needs into adult services </a:t>
            </a:r>
          </a:p>
          <a:p>
            <a:pPr marL="0" indent="0">
              <a:lnSpc>
                <a:spcPct val="120000"/>
              </a:lnSpc>
              <a:buNone/>
            </a:pPr>
            <a:r>
              <a:rPr lang="en-GB" dirty="0"/>
              <a:t>• Communication, information sharing and decision making with other agencies, particularly midwives, health visitors and school nurses </a:t>
            </a:r>
          </a:p>
          <a:p>
            <a:pPr marL="0" indent="0">
              <a:lnSpc>
                <a:spcPct val="120000"/>
              </a:lnSpc>
              <a:buNone/>
            </a:pPr>
            <a:r>
              <a:rPr lang="en-GB" dirty="0"/>
              <a:t>• Generalist medical care during pregnancy </a:t>
            </a:r>
          </a:p>
          <a:p>
            <a:pPr marL="0" indent="0">
              <a:lnSpc>
                <a:spcPct val="120000"/>
              </a:lnSpc>
              <a:buNone/>
            </a:pPr>
            <a:r>
              <a:rPr lang="en-GB" dirty="0"/>
              <a:t>• Information, including on lifestyle advice on healthy living, given to pre-expectant mothers, expectant mothers and fathers.</a:t>
            </a:r>
          </a:p>
        </p:txBody>
      </p:sp>
    </p:spTree>
    <p:extLst>
      <p:ext uri="{BB962C8B-B14F-4D97-AF65-F5344CB8AC3E}">
        <p14:creationId xmlns:p14="http://schemas.microsoft.com/office/powerpoint/2010/main" val="2749447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GB" b="1" dirty="0"/>
              <a:t>Working age people (and those recently retired)	</a:t>
            </a:r>
            <a:endParaRPr lang="en-GB" dirty="0"/>
          </a:p>
          <a:p>
            <a:pPr marL="0" lvl="0" indent="0">
              <a:lnSpc>
                <a:spcPct val="110000"/>
              </a:lnSpc>
              <a:buNone/>
            </a:pPr>
            <a:r>
              <a:rPr lang="en-GB" dirty="0"/>
              <a:t>• Appointments system enables access for this group and practice easy to contact </a:t>
            </a:r>
            <a:r>
              <a:rPr lang="en-GB" dirty="0" smtClean="0">
                <a:solidFill>
                  <a:schemeClr val="bg1">
                    <a:lumMod val="65000"/>
                  </a:schemeClr>
                </a:solidFill>
                <a:latin typeface="Arial" panose="020B0604020202020204" pitchFamily="34" charset="0"/>
                <a:cs typeface="Arial" panose="020B0604020202020204" pitchFamily="34" charset="0"/>
              </a:rPr>
              <a:t>Give examples for each bullet point</a:t>
            </a:r>
            <a:endParaRPr lang="en-GB" dirty="0"/>
          </a:p>
          <a:p>
            <a:pPr marL="0" indent="0">
              <a:lnSpc>
                <a:spcPct val="110000"/>
              </a:lnSpc>
              <a:buNone/>
            </a:pPr>
            <a:r>
              <a:rPr lang="en-GB" dirty="0"/>
              <a:t>• Monitoring of appointments system and improvements made where lack of appointments </a:t>
            </a:r>
          </a:p>
          <a:p>
            <a:pPr marL="0" indent="0">
              <a:lnSpc>
                <a:spcPct val="110000"/>
              </a:lnSpc>
              <a:buNone/>
            </a:pPr>
            <a:r>
              <a:rPr lang="en-GB" dirty="0"/>
              <a:t>• Alternatives provided for people who are unable to attend the practice due to work commitments, e.g. telephone appointments </a:t>
            </a:r>
          </a:p>
          <a:p>
            <a:pPr marL="0" indent="0">
              <a:lnSpc>
                <a:spcPct val="110000"/>
              </a:lnSpc>
              <a:buNone/>
            </a:pPr>
            <a:r>
              <a:rPr lang="en-GB" dirty="0"/>
              <a:t>• Access to further services in the practice, e.g. in house phlebotomy </a:t>
            </a:r>
          </a:p>
          <a:p>
            <a:pPr marL="0" indent="0">
              <a:lnSpc>
                <a:spcPct val="110000"/>
              </a:lnSpc>
              <a:buNone/>
            </a:pPr>
            <a:r>
              <a:rPr lang="en-GB" dirty="0"/>
              <a:t>• Offered a choice when referred to other services</a:t>
            </a:r>
          </a:p>
          <a:p>
            <a:pPr marL="0" indent="0">
              <a:lnSpc>
                <a:spcPct val="110000"/>
              </a:lnSpc>
              <a:buNone/>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869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t>People in vulnerable circumstances who may have poor access to primary care</a:t>
            </a:r>
            <a:endParaRPr lang="en-GB" dirty="0"/>
          </a:p>
          <a:p>
            <a:pPr marL="0" indent="0">
              <a:lnSpc>
                <a:spcPct val="120000"/>
              </a:lnSpc>
              <a:buNone/>
            </a:pPr>
            <a:r>
              <a:rPr lang="en-GB" dirty="0"/>
              <a:t>• No Barriers to accessing GP services </a:t>
            </a:r>
          </a:p>
          <a:p>
            <a:pPr marL="0" indent="0">
              <a:lnSpc>
                <a:spcPct val="120000"/>
              </a:lnSpc>
              <a:buNone/>
            </a:pPr>
            <a:r>
              <a:rPr lang="en-GB" dirty="0"/>
              <a:t>• Able to register with the practice, including those with no fixed abode </a:t>
            </a:r>
          </a:p>
          <a:p>
            <a:pPr marL="0" indent="0">
              <a:lnSpc>
                <a:spcPct val="120000"/>
              </a:lnSpc>
              <a:buNone/>
            </a:pPr>
            <a:r>
              <a:rPr lang="en-GB" dirty="0"/>
              <a:t>• Information on how to access GP services are made available to these groups. Sign posting to specialist support groups. </a:t>
            </a:r>
          </a:p>
          <a:p>
            <a:pPr marL="0" indent="0">
              <a:lnSpc>
                <a:spcPct val="120000"/>
              </a:lnSpc>
              <a:buNone/>
            </a:pPr>
            <a:r>
              <a:rPr lang="en-GB" dirty="0"/>
              <a:t>• Proactive in assessing and monitoring the practice population needs, including for people in vulnerable circumstances </a:t>
            </a:r>
          </a:p>
          <a:p>
            <a:pPr marL="0" indent="0">
              <a:lnSpc>
                <a:spcPct val="120000"/>
              </a:lnSpc>
              <a:buNone/>
            </a:pPr>
            <a:r>
              <a:rPr lang="en-GB" dirty="0"/>
              <a:t>• Structured approach to addressing health needs and inequalities </a:t>
            </a:r>
          </a:p>
          <a:p>
            <a:pPr marL="0" indent="0">
              <a:lnSpc>
                <a:spcPct val="120000"/>
              </a:lnSpc>
              <a:buNone/>
            </a:pPr>
            <a:r>
              <a:rPr lang="en-GB" dirty="0"/>
              <a:t>• Proactive approaches to reaching out to these groups (</a:t>
            </a:r>
            <a:r>
              <a:rPr lang="en-GB" dirty="0" err="1"/>
              <a:t>eg</a:t>
            </a:r>
            <a:r>
              <a:rPr lang="en-GB" dirty="0"/>
              <a:t> drop in clinics and working with other agencies) </a:t>
            </a:r>
          </a:p>
          <a:p>
            <a:pPr marL="0" indent="0">
              <a:lnSpc>
                <a:spcPct val="120000"/>
              </a:lnSpc>
              <a:buNone/>
            </a:pPr>
            <a:r>
              <a:rPr lang="en-GB" dirty="0"/>
              <a:t>• People are encouraged to participate in health promotion activities, such as breast screening, cytology, smoking cessation. </a:t>
            </a:r>
          </a:p>
          <a:p>
            <a:pPr marL="0" indent="0">
              <a:lnSpc>
                <a:spcPct val="120000"/>
              </a:lnSpc>
              <a:buNone/>
            </a:pPr>
            <a:r>
              <a:rPr lang="en-GB" dirty="0"/>
              <a:t>• People feel able to access the practice’s services without fear of stigma and prejudice. </a:t>
            </a:r>
          </a:p>
          <a:p>
            <a:pPr marL="0" indent="0">
              <a:lnSpc>
                <a:spcPct val="120000"/>
              </a:lnSpc>
              <a:buNone/>
            </a:pPr>
            <a:r>
              <a:rPr lang="en-GB" dirty="0"/>
              <a:t>• People who use the services feel able to trust the practice staff with personal information. Staff take time to listen to people from these groups.</a:t>
            </a:r>
          </a:p>
        </p:txBody>
      </p:sp>
    </p:spTree>
    <p:extLst>
      <p:ext uri="{BB962C8B-B14F-4D97-AF65-F5344CB8AC3E}">
        <p14:creationId xmlns:p14="http://schemas.microsoft.com/office/powerpoint/2010/main" val="1647866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How we Cater for the population Groups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GB" b="1" dirty="0"/>
              <a:t>People experiencing poor mental health</a:t>
            </a:r>
            <a:endParaRPr lang="en-GB" dirty="0"/>
          </a:p>
          <a:p>
            <a:pPr marL="0" indent="0">
              <a:lnSpc>
                <a:spcPct val="120000"/>
              </a:lnSpc>
              <a:buNone/>
            </a:pPr>
            <a:r>
              <a:rPr lang="en-GB" dirty="0"/>
              <a:t>• No Barriers to accessing GP services for people experiencing poor mental health </a:t>
            </a:r>
          </a:p>
          <a:p>
            <a:pPr marL="0" indent="0">
              <a:lnSpc>
                <a:spcPct val="120000"/>
              </a:lnSpc>
              <a:buNone/>
            </a:pPr>
            <a:r>
              <a:rPr lang="en-GB" dirty="0"/>
              <a:t>• Monitoring of mental health needs within the practice population, including within hard to reach groups. </a:t>
            </a:r>
          </a:p>
          <a:p>
            <a:pPr marL="0" indent="0">
              <a:lnSpc>
                <a:spcPct val="120000"/>
              </a:lnSpc>
              <a:buNone/>
            </a:pPr>
            <a:r>
              <a:rPr lang="en-GB" dirty="0"/>
              <a:t>• Staff skills, competences and knowledge to: − Assess and respond to risk for patients experiencing mental illness (including in suicide prevention) − Support people to access emergency care and treatment when experiencing a mental health crisis − Recognise and manage referrals of more complex mental health problems to the appropriate specialist services </a:t>
            </a:r>
          </a:p>
          <a:p>
            <a:pPr marL="0" indent="0">
              <a:lnSpc>
                <a:spcPct val="120000"/>
              </a:lnSpc>
              <a:buNone/>
            </a:pPr>
            <a:r>
              <a:rPr lang="en-GB" dirty="0"/>
              <a:t>• Care tailored to their individual needs and circumstances, including their physical health needs. Including annual health checks for people with serious mental illnesses </a:t>
            </a:r>
          </a:p>
          <a:p>
            <a:pPr marL="0" indent="0">
              <a:lnSpc>
                <a:spcPct val="120000"/>
              </a:lnSpc>
              <a:buNone/>
            </a:pPr>
            <a:r>
              <a:rPr lang="en-GB" dirty="0"/>
              <a:t>• Access to a variety of treatments is facilitated (e.g. listening and advice, IAPT and counselling)</a:t>
            </a:r>
          </a:p>
          <a:p>
            <a:pPr marL="0" indent="0">
              <a:lnSpc>
                <a:spcPct val="120000"/>
              </a:lnSpc>
              <a:buNone/>
            </a:pP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445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Previous CQC Inspection - </a:t>
            </a:r>
            <a:r>
              <a:rPr lang="en-GB" dirty="0" err="1" smtClean="0">
                <a:latin typeface="Arial" panose="020B0604020202020204" pitchFamily="34" charset="0"/>
                <a:cs typeface="Arial" panose="020B0604020202020204" pitchFamily="34" charset="0"/>
              </a:rPr>
              <a:t>Shoulds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Should</a:t>
            </a:r>
            <a:r>
              <a:rPr lang="en-GB" dirty="0" smtClean="0">
                <a:latin typeface="Arial" panose="020B0604020202020204" pitchFamily="34" charset="0"/>
                <a:cs typeface="Arial" panose="020B0604020202020204" pitchFamily="34" charset="0"/>
              </a:rPr>
              <a:t> – </a:t>
            </a:r>
          </a:p>
          <a:p>
            <a:pPr lvl="1">
              <a:lnSpc>
                <a:spcPct val="100000"/>
              </a:lnSpc>
            </a:pPr>
            <a:r>
              <a:rPr lang="en-GB" dirty="0" smtClean="0">
                <a:latin typeface="Arial" panose="020B0604020202020204" pitchFamily="34" charset="0"/>
                <a:cs typeface="Arial" panose="020B0604020202020204" pitchFamily="34" charset="0"/>
              </a:rPr>
              <a:t>Action taken &amp; improvements made:</a:t>
            </a:r>
            <a:endParaRPr lang="en-GB" dirty="0">
              <a:latin typeface="Arial" panose="020B0604020202020204" pitchFamily="34" charset="0"/>
              <a:cs typeface="Arial" panose="020B0604020202020204" pitchFamily="34" charset="0"/>
            </a:endParaRPr>
          </a:p>
          <a:p>
            <a:pPr lvl="0">
              <a:lnSpc>
                <a:spcPct val="100000"/>
              </a:lnSpc>
            </a:pPr>
            <a:r>
              <a:rPr lang="en-GB" dirty="0" smtClean="0">
                <a:latin typeface="Arial" panose="020B0604020202020204" pitchFamily="34" charset="0"/>
                <a:cs typeface="Arial" panose="020B0604020202020204" pitchFamily="34" charset="0"/>
              </a:rPr>
              <a:t>Should </a:t>
            </a:r>
            <a:r>
              <a:rPr lang="en-GB" dirty="0">
                <a:latin typeface="Arial" panose="020B0604020202020204" pitchFamily="34" charset="0"/>
                <a:cs typeface="Arial" panose="020B0604020202020204" pitchFamily="34" charset="0"/>
              </a:rPr>
              <a:t>–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lvl="0">
              <a:lnSpc>
                <a:spcPct val="100000"/>
              </a:lnSpc>
            </a:pPr>
            <a:r>
              <a:rPr lang="en-GB" dirty="0" smtClean="0">
                <a:latin typeface="Arial" panose="020B0604020202020204" pitchFamily="34" charset="0"/>
                <a:cs typeface="Arial" panose="020B0604020202020204" pitchFamily="34" charset="0"/>
              </a:rPr>
              <a:t>Should </a:t>
            </a:r>
            <a:r>
              <a:rPr lang="en-GB" dirty="0">
                <a:latin typeface="Arial" panose="020B0604020202020204" pitchFamily="34" charset="0"/>
                <a:cs typeface="Arial" panose="020B0604020202020204" pitchFamily="34" charset="0"/>
              </a:rPr>
              <a:t>–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3572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prstClr val="black"/>
                </a:solidFill>
                <a:latin typeface="Arial" panose="020B0604020202020204" pitchFamily="34" charset="0"/>
                <a:cs typeface="Arial" panose="020B0604020202020204" pitchFamily="34" charset="0"/>
              </a:rPr>
              <a:t>Significant Events</a:t>
            </a:r>
            <a:endParaRPr lang="en-GB" dirty="0">
              <a:solidFill>
                <a:prstClr val="black"/>
              </a:solidFill>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solidFill>
                  <a:prstClr val="black"/>
                </a:solidFill>
                <a:latin typeface="Arial" panose="020B0604020202020204" pitchFamily="34" charset="0"/>
                <a:cs typeface="Arial" panose="020B0604020202020204" pitchFamily="34" charset="0"/>
              </a:rPr>
              <a:t>Reporting</a:t>
            </a:r>
          </a:p>
          <a:p>
            <a:pPr>
              <a:lnSpc>
                <a:spcPct val="120000"/>
              </a:lnSpc>
            </a:pPr>
            <a:r>
              <a:rPr lang="en-GB" dirty="0" smtClean="0">
                <a:solidFill>
                  <a:prstClr val="black"/>
                </a:solidFill>
                <a:latin typeface="Arial" panose="020B0604020202020204" pitchFamily="34" charset="0"/>
                <a:cs typeface="Arial" panose="020B0604020202020204" pitchFamily="34" charset="0"/>
              </a:rPr>
              <a:t>Meetings</a:t>
            </a:r>
          </a:p>
          <a:p>
            <a:pPr>
              <a:lnSpc>
                <a:spcPct val="120000"/>
              </a:lnSpc>
            </a:pPr>
            <a:r>
              <a:rPr lang="en-GB" dirty="0" smtClean="0">
                <a:solidFill>
                  <a:prstClr val="black"/>
                </a:solidFill>
                <a:latin typeface="Arial" panose="020B0604020202020204" pitchFamily="34" charset="0"/>
                <a:cs typeface="Arial" panose="020B0604020202020204" pitchFamily="34" charset="0"/>
              </a:rPr>
              <a:t>Discussion</a:t>
            </a:r>
          </a:p>
          <a:p>
            <a:pPr>
              <a:lnSpc>
                <a:spcPct val="120000"/>
              </a:lnSpc>
            </a:pPr>
            <a:r>
              <a:rPr lang="en-GB" dirty="0" smtClean="0">
                <a:solidFill>
                  <a:prstClr val="black"/>
                </a:solidFill>
                <a:latin typeface="Arial" panose="020B0604020202020204" pitchFamily="34" charset="0"/>
                <a:cs typeface="Arial" panose="020B0604020202020204" pitchFamily="34" charset="0"/>
              </a:rPr>
              <a:t>Learning as a practice</a:t>
            </a:r>
          </a:p>
          <a:p>
            <a:pPr>
              <a:lnSpc>
                <a:spcPct val="120000"/>
              </a:lnSpc>
            </a:pPr>
            <a:r>
              <a:rPr lang="en-GB" dirty="0" smtClean="0">
                <a:solidFill>
                  <a:prstClr val="black"/>
                </a:solidFill>
                <a:latin typeface="Arial" panose="020B0604020202020204" pitchFamily="34" charset="0"/>
                <a:cs typeface="Arial" panose="020B0604020202020204" pitchFamily="34" charset="0"/>
              </a:rPr>
              <a:t>Examples of improvement</a:t>
            </a:r>
            <a:endParaRPr lang="en-GB"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0237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solidFill>
                  <a:prstClr val="black"/>
                </a:solidFill>
                <a:latin typeface="Arial" panose="020B0604020202020204" pitchFamily="34" charset="0"/>
                <a:cs typeface="Arial" panose="020B0604020202020204" pitchFamily="34" charset="0"/>
              </a:rPr>
              <a:t>Clinical Audits</a:t>
            </a:r>
            <a:endParaRPr lang="en-GB" dirty="0">
              <a:solidFill>
                <a:prstClr val="black"/>
              </a:solidFill>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smtClean="0">
                <a:solidFill>
                  <a:prstClr val="black"/>
                </a:solidFill>
                <a:latin typeface="Arial" panose="020B0604020202020204" pitchFamily="34" charset="0"/>
                <a:cs typeface="Arial" panose="020B0604020202020204" pitchFamily="34" charset="0"/>
              </a:rPr>
              <a:t>Reasons topics chosen </a:t>
            </a:r>
            <a:endParaRPr lang="en-GB" dirty="0" smtClean="0">
              <a:solidFill>
                <a:prstClr val="black"/>
              </a:solidFill>
              <a:latin typeface="Arial" panose="020B0604020202020204" pitchFamily="34" charset="0"/>
              <a:cs typeface="Arial" panose="020B0604020202020204" pitchFamily="34" charset="0"/>
            </a:endParaRPr>
          </a:p>
          <a:p>
            <a:pPr>
              <a:lnSpc>
                <a:spcPct val="120000"/>
              </a:lnSpc>
            </a:pPr>
            <a:r>
              <a:rPr lang="en-GB" dirty="0" smtClean="0">
                <a:solidFill>
                  <a:prstClr val="black"/>
                </a:solidFill>
                <a:latin typeface="Arial" panose="020B0604020202020204" pitchFamily="34" charset="0"/>
                <a:cs typeface="Arial" panose="020B0604020202020204" pitchFamily="34" charset="0"/>
              </a:rPr>
              <a:t>Full audit cycle</a:t>
            </a:r>
            <a:endParaRPr lang="en-GB" dirty="0" smtClean="0">
              <a:solidFill>
                <a:prstClr val="black"/>
              </a:solidFill>
              <a:latin typeface="Arial" panose="020B0604020202020204" pitchFamily="34" charset="0"/>
              <a:cs typeface="Arial" panose="020B0604020202020204" pitchFamily="34" charset="0"/>
            </a:endParaRPr>
          </a:p>
          <a:p>
            <a:pPr>
              <a:lnSpc>
                <a:spcPct val="120000"/>
              </a:lnSpc>
            </a:pPr>
            <a:r>
              <a:rPr lang="en-GB" dirty="0" smtClean="0">
                <a:solidFill>
                  <a:prstClr val="black"/>
                </a:solidFill>
                <a:latin typeface="Arial" panose="020B0604020202020204" pitchFamily="34" charset="0"/>
                <a:cs typeface="Arial" panose="020B0604020202020204" pitchFamily="34" charset="0"/>
              </a:rPr>
              <a:t>Feedback at clinical meetings</a:t>
            </a:r>
            <a:endParaRPr lang="en-GB" dirty="0" smtClean="0">
              <a:solidFill>
                <a:prstClr val="black"/>
              </a:solidFill>
              <a:latin typeface="Arial" panose="020B0604020202020204" pitchFamily="34" charset="0"/>
              <a:cs typeface="Arial" panose="020B0604020202020204" pitchFamily="34" charset="0"/>
            </a:endParaRPr>
          </a:p>
          <a:p>
            <a:pPr>
              <a:lnSpc>
                <a:spcPct val="120000"/>
              </a:lnSpc>
            </a:pPr>
            <a:r>
              <a:rPr lang="en-GB" dirty="0" smtClean="0">
                <a:solidFill>
                  <a:prstClr val="black"/>
                </a:solidFill>
                <a:latin typeface="Arial" panose="020B0604020202020204" pitchFamily="34" charset="0"/>
                <a:cs typeface="Arial" panose="020B0604020202020204" pitchFamily="34" charset="0"/>
              </a:rPr>
              <a:t>Learning </a:t>
            </a:r>
            <a:r>
              <a:rPr lang="en-GB" dirty="0" smtClean="0">
                <a:solidFill>
                  <a:prstClr val="black"/>
                </a:solidFill>
                <a:latin typeface="Arial" panose="020B0604020202020204" pitchFamily="34" charset="0"/>
                <a:cs typeface="Arial" panose="020B0604020202020204" pitchFamily="34" charset="0"/>
              </a:rPr>
              <a:t>&amp; moving forward as </a:t>
            </a:r>
            <a:r>
              <a:rPr lang="en-GB" dirty="0" smtClean="0">
                <a:solidFill>
                  <a:prstClr val="black"/>
                </a:solidFill>
                <a:latin typeface="Arial" panose="020B0604020202020204" pitchFamily="34" charset="0"/>
                <a:cs typeface="Arial" panose="020B0604020202020204" pitchFamily="34" charset="0"/>
              </a:rPr>
              <a:t>a practice</a:t>
            </a:r>
          </a:p>
          <a:p>
            <a:pPr>
              <a:lnSpc>
                <a:spcPct val="120000"/>
              </a:lnSpc>
            </a:pPr>
            <a:r>
              <a:rPr lang="en-GB" dirty="0" smtClean="0">
                <a:solidFill>
                  <a:prstClr val="black"/>
                </a:solidFill>
                <a:latin typeface="Arial" panose="020B0604020202020204" pitchFamily="34" charset="0"/>
                <a:cs typeface="Arial" panose="020B0604020202020204" pitchFamily="34" charset="0"/>
              </a:rPr>
              <a:t>Examples of improvement</a:t>
            </a:r>
            <a:endParaRPr lang="en-GB"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47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Working </a:t>
            </a:r>
            <a:r>
              <a:rPr lang="en-GB" dirty="0">
                <a:latin typeface="Arial" panose="020B0604020202020204" pitchFamily="34" charset="0"/>
                <a:cs typeface="Arial" panose="020B0604020202020204" pitchFamily="34" charset="0"/>
              </a:rPr>
              <a:t>T</a:t>
            </a:r>
            <a:r>
              <a:rPr lang="en-GB" dirty="0" smtClean="0">
                <a:latin typeface="Arial" panose="020B0604020202020204" pitchFamily="34" charset="0"/>
                <a:cs typeface="Arial" panose="020B0604020202020204" pitchFamily="34" charset="0"/>
              </a:rPr>
              <a:t>owards Improvement</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solidFill>
                  <a:schemeClr val="bg1">
                    <a:lumMod val="65000"/>
                  </a:schemeClr>
                </a:solidFill>
                <a:latin typeface="Arial" panose="020B0604020202020204" pitchFamily="34" charset="0"/>
                <a:cs typeface="Arial" panose="020B0604020202020204" pitchFamily="34" charset="0"/>
              </a:rPr>
              <a:t>State the areas of required improvement in the Practice and any available action plan summaries.</a:t>
            </a:r>
          </a:p>
          <a:p>
            <a:pPr marL="0" indent="0">
              <a:buNone/>
            </a:pPr>
            <a:endParaRPr lang="en-GB" dirty="0">
              <a:solidFill>
                <a:schemeClr val="bg1">
                  <a:lumMod val="65000"/>
                </a:schemeClr>
              </a:solidFill>
              <a:latin typeface="Arial" panose="020B0604020202020204" pitchFamily="34" charset="0"/>
              <a:cs typeface="Arial" panose="020B0604020202020204" pitchFamily="34" charset="0"/>
            </a:endParaRPr>
          </a:p>
          <a:p>
            <a:pPr marL="0" indent="0">
              <a:buNone/>
            </a:pPr>
            <a:r>
              <a:rPr lang="en-GB" dirty="0" smtClean="0">
                <a:solidFill>
                  <a:schemeClr val="bg1">
                    <a:lumMod val="65000"/>
                  </a:schemeClr>
                </a:solidFill>
                <a:latin typeface="Arial" panose="020B0604020202020204" pitchFamily="34" charset="0"/>
                <a:cs typeface="Arial" panose="020B0604020202020204" pitchFamily="34" charset="0"/>
              </a:rPr>
              <a:t>State that you are always looking for ways to improve and meet the ever changing needs of the Patient.</a:t>
            </a: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6802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Thank you for your Time.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smtClean="0">
                <a:solidFill>
                  <a:schemeClr val="bg1">
                    <a:lumMod val="65000"/>
                  </a:schemeClr>
                </a:solidFill>
                <a:latin typeface="Arial" panose="020B0604020202020204" pitchFamily="34" charset="0"/>
                <a:cs typeface="Arial" panose="020B0604020202020204" pitchFamily="34" charset="0"/>
              </a:rPr>
              <a:t>Any Questions?</a:t>
            </a: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34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Previous CQC Inspection - </a:t>
            </a:r>
            <a:r>
              <a:rPr lang="en-GB" dirty="0" err="1" smtClean="0">
                <a:latin typeface="Arial" panose="020B0604020202020204" pitchFamily="34" charset="0"/>
                <a:cs typeface="Arial" panose="020B0604020202020204" pitchFamily="34" charset="0"/>
              </a:rPr>
              <a:t>Shoulds</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Should</a:t>
            </a:r>
            <a:r>
              <a:rPr lang="en-GB" dirty="0" smtClean="0">
                <a:latin typeface="Arial" panose="020B0604020202020204" pitchFamily="34" charset="0"/>
                <a:cs typeface="Arial" panose="020B0604020202020204" pitchFamily="34" charset="0"/>
              </a:rPr>
              <a:t> – </a:t>
            </a:r>
          </a:p>
          <a:p>
            <a:pPr lvl="1">
              <a:lnSpc>
                <a:spcPct val="100000"/>
              </a:lnSpc>
            </a:pPr>
            <a:r>
              <a:rPr lang="en-GB" dirty="0" smtClean="0">
                <a:latin typeface="Arial" panose="020B0604020202020204" pitchFamily="34" charset="0"/>
                <a:cs typeface="Arial" panose="020B0604020202020204" pitchFamily="34" charset="0"/>
              </a:rPr>
              <a:t>Action taken &amp; improvements made:</a:t>
            </a:r>
            <a:endParaRPr lang="en-GB" dirty="0">
              <a:latin typeface="Arial" panose="020B0604020202020204" pitchFamily="34" charset="0"/>
              <a:cs typeface="Arial" panose="020B0604020202020204" pitchFamily="34" charset="0"/>
            </a:endParaRPr>
          </a:p>
          <a:p>
            <a:pPr lvl="0">
              <a:lnSpc>
                <a:spcPct val="100000"/>
              </a:lnSpc>
            </a:pPr>
            <a:r>
              <a:rPr lang="en-GB" dirty="0" smtClean="0">
                <a:latin typeface="Arial" panose="020B0604020202020204" pitchFamily="34" charset="0"/>
                <a:cs typeface="Arial" panose="020B0604020202020204" pitchFamily="34" charset="0"/>
              </a:rPr>
              <a:t>Should </a:t>
            </a:r>
            <a:r>
              <a:rPr lang="en-GB" dirty="0">
                <a:latin typeface="Arial" panose="020B0604020202020204" pitchFamily="34" charset="0"/>
                <a:cs typeface="Arial" panose="020B0604020202020204" pitchFamily="34" charset="0"/>
              </a:rPr>
              <a:t>–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lvl="0">
              <a:lnSpc>
                <a:spcPct val="100000"/>
              </a:lnSpc>
            </a:pPr>
            <a:r>
              <a:rPr lang="en-GB" dirty="0" smtClean="0">
                <a:latin typeface="Arial" panose="020B0604020202020204" pitchFamily="34" charset="0"/>
                <a:cs typeface="Arial" panose="020B0604020202020204" pitchFamily="34" charset="0"/>
              </a:rPr>
              <a:t>Should </a:t>
            </a:r>
            <a:r>
              <a:rPr lang="en-GB" dirty="0">
                <a:latin typeface="Arial" panose="020B0604020202020204" pitchFamily="34" charset="0"/>
                <a:cs typeface="Arial" panose="020B0604020202020204" pitchFamily="34" charset="0"/>
              </a:rPr>
              <a:t>– </a:t>
            </a:r>
          </a:p>
          <a:p>
            <a:pPr lvl="1">
              <a:lnSpc>
                <a:spcPct val="100000"/>
              </a:lnSpc>
            </a:pPr>
            <a:r>
              <a:rPr lang="en-GB" dirty="0">
                <a:latin typeface="Arial" panose="020B0604020202020204" pitchFamily="34" charset="0"/>
                <a:cs typeface="Arial" panose="020B0604020202020204" pitchFamily="34" charset="0"/>
              </a:rPr>
              <a:t>Action taken &amp; improvements made:</a:t>
            </a: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422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Safe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GB" dirty="0" smtClean="0">
                <a:latin typeface="Arial" panose="020B0604020202020204" pitchFamily="34" charset="0"/>
                <a:cs typeface="Arial" panose="020B0604020202020204" pitchFamily="34" charset="0"/>
              </a:rPr>
              <a:t>Our safety performance and consistency of performance over time.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lvl="0" indent="0">
              <a:lnSpc>
                <a:spcPct val="100000"/>
              </a:lnSpc>
              <a:buNone/>
            </a:pPr>
            <a:endParaRPr lang="en-GB" dirty="0">
              <a:latin typeface="Arial" panose="020B0604020202020204" pitchFamily="34" charset="0"/>
              <a:cs typeface="Arial" panose="020B0604020202020204" pitchFamily="34" charset="0"/>
            </a:endParaRPr>
          </a:p>
          <a:p>
            <a:pPr lvl="0">
              <a:lnSpc>
                <a:spcPct val="100000"/>
              </a:lnSpc>
            </a:pPr>
            <a:r>
              <a:rPr lang="en-GB" dirty="0">
                <a:latin typeface="Arial" panose="020B0604020202020204" pitchFamily="34" charset="0"/>
                <a:cs typeface="Arial" panose="020B0604020202020204" pitchFamily="34" charset="0"/>
              </a:rPr>
              <a:t>Mechanisms to report and record safety incidents, concerns and near misses, and allegations of </a:t>
            </a:r>
            <a:r>
              <a:rPr lang="en-GB" dirty="0" smtClean="0">
                <a:latin typeface="Arial" panose="020B0604020202020204" pitchFamily="34" charset="0"/>
                <a:cs typeface="Arial" panose="020B0604020202020204" pitchFamily="34" charset="0"/>
              </a:rPr>
              <a:t>abuse. </a:t>
            </a:r>
            <a:r>
              <a:rPr lang="en-GB" dirty="0" smtClean="0">
                <a:solidFill>
                  <a:schemeClr val="bg1">
                    <a:lumMod val="65000"/>
                  </a:schemeClr>
                </a:solidFill>
                <a:latin typeface="Arial" panose="020B0604020202020204" pitchFamily="34" charset="0"/>
                <a:cs typeface="Arial" panose="020B0604020202020204" pitchFamily="34" charset="0"/>
              </a:rPr>
              <a:t>Give examples</a:t>
            </a:r>
            <a:r>
              <a:rPr lang="en-GB" dirty="0" smtClean="0">
                <a:latin typeface="Arial" panose="020B0604020202020204" pitchFamily="34" charset="0"/>
                <a:cs typeface="Arial" panose="020B0604020202020204" pitchFamily="34" charset="0"/>
              </a:rPr>
              <a:t> </a:t>
            </a: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918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Safe</a:t>
            </a:r>
            <a:endParaRPr lang="en-GB" dirty="0">
              <a:latin typeface="Arial" panose="020B0604020202020204" pitchFamily="34" charset="0"/>
              <a:cs typeface="Arial" panose="020B0604020202020204" pitchFamily="34" charset="0"/>
            </a:endParaRPr>
          </a:p>
        </p:txBody>
      </p:sp>
      <p:sp>
        <p:nvSpPr>
          <p:cNvPr id="5"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smtClean="0">
                <a:latin typeface="Arial" panose="020B0604020202020204" pitchFamily="34" charset="0"/>
                <a:cs typeface="Arial" panose="020B0604020202020204" pitchFamily="34" charset="0"/>
              </a:rPr>
              <a:t>How we investigate, share lessons learned and </a:t>
            </a:r>
            <a:r>
              <a:rPr lang="en-GB" dirty="0">
                <a:latin typeface="Arial" panose="020B0604020202020204" pitchFamily="34" charset="0"/>
                <a:cs typeface="Arial" panose="020B0604020202020204" pitchFamily="34" charset="0"/>
              </a:rPr>
              <a:t>action following internal and external incidents and near </a:t>
            </a:r>
            <a:r>
              <a:rPr lang="en-GB" dirty="0" smtClean="0">
                <a:latin typeface="Arial" panose="020B0604020202020204" pitchFamily="34" charset="0"/>
                <a:cs typeface="Arial" panose="020B0604020202020204" pitchFamily="34" charset="0"/>
              </a:rPr>
              <a:t>misses. </a:t>
            </a:r>
            <a:r>
              <a:rPr lang="en-GB" dirty="0" smtClean="0">
                <a:solidFill>
                  <a:schemeClr val="bg1">
                    <a:lumMod val="65000"/>
                  </a:schemeClr>
                </a:solidFill>
                <a:latin typeface="Arial" panose="020B0604020202020204" pitchFamily="34" charset="0"/>
                <a:cs typeface="Arial" panose="020B0604020202020204" pitchFamily="34" charset="0"/>
              </a:rPr>
              <a:t>Give examples </a:t>
            </a:r>
          </a:p>
          <a:p>
            <a:pPr marL="0" indent="0">
              <a:lnSpc>
                <a:spcPct val="100000"/>
              </a:lnSpc>
              <a:buNone/>
            </a:pPr>
            <a:endParaRPr lang="en-GB" dirty="0">
              <a:solidFill>
                <a:schemeClr val="bg1">
                  <a:lumMod val="65000"/>
                </a:schemeClr>
              </a:solidFill>
              <a:latin typeface="Arial" panose="020B0604020202020204" pitchFamily="34" charset="0"/>
              <a:cs typeface="Arial" panose="020B0604020202020204" pitchFamily="34" charset="0"/>
            </a:endParaRPr>
          </a:p>
          <a:p>
            <a:pPr lvl="0">
              <a:lnSpc>
                <a:spcPct val="100000"/>
              </a:lnSpc>
            </a:pPr>
            <a:r>
              <a:rPr lang="en-GB" dirty="0" smtClean="0">
                <a:latin typeface="Arial" panose="020B0604020202020204" pitchFamily="34" charset="0"/>
                <a:cs typeface="Arial" panose="020B0604020202020204" pitchFamily="34" charset="0"/>
              </a:rPr>
              <a:t>Openness </a:t>
            </a:r>
            <a:r>
              <a:rPr lang="en-GB" dirty="0">
                <a:latin typeface="Arial" panose="020B0604020202020204" pitchFamily="34" charset="0"/>
                <a:cs typeface="Arial" panose="020B0604020202020204" pitchFamily="34" charset="0"/>
              </a:rPr>
              <a:t>and transparency when things go </a:t>
            </a:r>
            <a:r>
              <a:rPr lang="en-GB" dirty="0" smtClean="0">
                <a:latin typeface="Arial" panose="020B0604020202020204" pitchFamily="34" charset="0"/>
                <a:cs typeface="Arial" panose="020B0604020202020204" pitchFamily="34" charset="0"/>
              </a:rPr>
              <a:t>wrong. </a:t>
            </a:r>
            <a:r>
              <a:rPr lang="en-GB" dirty="0" smtClean="0">
                <a:solidFill>
                  <a:schemeClr val="bg1">
                    <a:lumMod val="65000"/>
                  </a:schemeClr>
                </a:solidFill>
                <a:latin typeface="Arial" panose="020B0604020202020204" pitchFamily="34" charset="0"/>
                <a:cs typeface="Arial" panose="020B0604020202020204" pitchFamily="34" charset="0"/>
              </a:rPr>
              <a:t>Give examples</a:t>
            </a:r>
            <a:r>
              <a:rPr lang="en-GB" dirty="0" smtClean="0">
                <a:latin typeface="Arial" panose="020B0604020202020204" pitchFamily="34" charset="0"/>
                <a:cs typeface="Arial" panose="020B0604020202020204" pitchFamily="34" charset="0"/>
              </a:rPr>
              <a:t> </a:t>
            </a:r>
          </a:p>
          <a:p>
            <a:pPr marL="0" lvl="0" indent="0">
              <a:lnSpc>
                <a:spcPct val="100000"/>
              </a:lnSpc>
              <a:buNone/>
            </a:pPr>
            <a:endParaRPr lang="en-GB" dirty="0">
              <a:latin typeface="Arial" panose="020B0604020202020204" pitchFamily="34" charset="0"/>
              <a:cs typeface="Arial" panose="020B0604020202020204" pitchFamily="34" charset="0"/>
            </a:endParaRPr>
          </a:p>
          <a:p>
            <a:pPr lvl="0">
              <a:lnSpc>
                <a:spcPct val="100000"/>
              </a:lnSpc>
            </a:pPr>
            <a:r>
              <a:rPr lang="en-GB" dirty="0">
                <a:latin typeface="Arial" panose="020B0604020202020204" pitchFamily="34" charset="0"/>
                <a:cs typeface="Arial" panose="020B0604020202020204" pitchFamily="34" charset="0"/>
              </a:rPr>
              <a:t>Responding to safety </a:t>
            </a:r>
            <a:r>
              <a:rPr lang="en-GB" dirty="0" smtClean="0">
                <a:latin typeface="Arial" panose="020B0604020202020204" pitchFamily="34" charset="0"/>
                <a:cs typeface="Arial" panose="020B0604020202020204" pitchFamily="34" charset="0"/>
              </a:rPr>
              <a:t>alerts. </a:t>
            </a:r>
            <a:r>
              <a:rPr lang="en-GB" dirty="0" smtClean="0">
                <a:solidFill>
                  <a:schemeClr val="bg1">
                    <a:lumMod val="65000"/>
                  </a:schemeClr>
                </a:solidFill>
                <a:latin typeface="Arial" panose="020B0604020202020204" pitchFamily="34" charset="0"/>
                <a:cs typeface="Arial" panose="020B0604020202020204" pitchFamily="34" charset="0"/>
              </a:rPr>
              <a:t>Give examples </a:t>
            </a:r>
            <a:endParaRPr lang="en-GB" dirty="0">
              <a:latin typeface="Arial" panose="020B0604020202020204" pitchFamily="34" charset="0"/>
              <a:cs typeface="Arial" panose="020B0604020202020204" pitchFamily="34" charset="0"/>
            </a:endParaRPr>
          </a:p>
          <a:p>
            <a:pPr marL="0" lvl="0" indent="0">
              <a:lnSpc>
                <a:spcPct val="10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9752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Safe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dirty="0" smtClean="0">
                <a:latin typeface="Arial" panose="020B0604020202020204" pitchFamily="34" charset="0"/>
                <a:cs typeface="Arial" panose="020B0604020202020204" pitchFamily="34" charset="0"/>
              </a:rPr>
              <a:t>Our approach </a:t>
            </a:r>
            <a:r>
              <a:rPr lang="en-GB" dirty="0">
                <a:latin typeface="Arial" panose="020B0604020202020204" pitchFamily="34" charset="0"/>
                <a:cs typeface="Arial" panose="020B0604020202020204" pitchFamily="34" charset="0"/>
              </a:rPr>
              <a:t>and systems for safeguarding adults and children, and child protection. </a:t>
            </a:r>
            <a:r>
              <a:rPr lang="en-GB" dirty="0" smtClean="0">
                <a:solidFill>
                  <a:schemeClr val="bg1">
                    <a:lumMod val="65000"/>
                  </a:schemeClr>
                </a:solidFill>
                <a:latin typeface="Arial" panose="020B0604020202020204" pitchFamily="34" charset="0"/>
                <a:cs typeface="Arial" panose="020B0604020202020204" pitchFamily="34" charset="0"/>
              </a:rPr>
              <a:t>Give examples</a:t>
            </a:r>
          </a:p>
          <a:p>
            <a:pPr marL="0" indent="0">
              <a:lnSpc>
                <a:spcPct val="100000"/>
              </a:lnSpc>
              <a:buNone/>
            </a:pPr>
            <a:endParaRPr lang="en-GB" dirty="0">
              <a:latin typeface="Arial" panose="020B0604020202020204" pitchFamily="34" charset="0"/>
              <a:cs typeface="Arial" panose="020B0604020202020204" pitchFamily="34" charset="0"/>
            </a:endParaRPr>
          </a:p>
          <a:p>
            <a:pPr marL="0" indent="0">
              <a:lnSpc>
                <a:spcPct val="100000"/>
              </a:lnSpc>
              <a:buNone/>
            </a:pPr>
            <a:r>
              <a:rPr lang="en-GB" dirty="0">
                <a:latin typeface="Arial" panose="020B0604020202020204" pitchFamily="34" charset="0"/>
                <a:cs typeface="Arial" panose="020B0604020202020204" pitchFamily="34" charset="0"/>
              </a:rPr>
              <a:t>• Reliability of systems, processes and operating procedures</a:t>
            </a:r>
            <a:r>
              <a:rPr lang="en-GB" dirty="0" smtClean="0">
                <a:latin typeface="Arial" panose="020B0604020202020204" pitchFamily="34" charset="0"/>
                <a:cs typeface="Arial" panose="020B0604020202020204" pitchFamily="34" charset="0"/>
              </a:rPr>
              <a:t>. </a:t>
            </a:r>
            <a:r>
              <a:rPr lang="en-GB" dirty="0" smtClean="0">
                <a:solidFill>
                  <a:schemeClr val="bg1">
                    <a:lumMod val="65000"/>
                  </a:schemeClr>
                </a:solidFill>
                <a:latin typeface="Arial" panose="020B0604020202020204" pitchFamily="34" charset="0"/>
                <a:cs typeface="Arial" panose="020B0604020202020204" pitchFamily="34" charset="0"/>
              </a:rPr>
              <a:t>Give examples </a:t>
            </a: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544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1"/>
          <p:cNvSpPr txBox="1">
            <a:spLocks/>
          </p:cNvSpPr>
          <p:nvPr/>
        </p:nvSpPr>
        <p:spPr>
          <a:xfrm>
            <a:off x="990600" y="5175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smtClean="0">
                <a:latin typeface="Arial" panose="020B0604020202020204" pitchFamily="34" charset="0"/>
                <a:cs typeface="Arial" panose="020B0604020202020204" pitchFamily="34" charset="0"/>
              </a:rPr>
              <a:t>What we do well - Safe</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990600" y="1978025"/>
            <a:ext cx="10515600" cy="3660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nSpc>
                <a:spcPct val="100000"/>
              </a:lnSpc>
              <a:buNone/>
            </a:pP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Our Staffing </a:t>
            </a:r>
            <a:r>
              <a:rPr lang="en-GB" dirty="0">
                <a:latin typeface="Arial" panose="020B0604020202020204" pitchFamily="34" charset="0"/>
                <a:cs typeface="Arial" panose="020B0604020202020204" pitchFamily="34" charset="0"/>
              </a:rPr>
              <a:t>levels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lvl="0" indent="0">
              <a:lnSpc>
                <a:spcPct val="100000"/>
              </a:lnSpc>
              <a:buNone/>
            </a:pPr>
            <a:r>
              <a:rPr lang="en-GB" dirty="0">
                <a:latin typeface="Arial" panose="020B0604020202020204" pitchFamily="34" charset="0"/>
                <a:cs typeface="Arial" panose="020B0604020202020204" pitchFamily="34" charset="0"/>
              </a:rPr>
              <a:t>• Assessing and responding to individual patient risk and carer feedback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lvl="0" indent="0">
              <a:lnSpc>
                <a:spcPct val="100000"/>
              </a:lnSpc>
              <a:buNone/>
            </a:pPr>
            <a:r>
              <a:rPr lang="en-GB" dirty="0">
                <a:latin typeface="Arial" panose="020B0604020202020204" pitchFamily="34" charset="0"/>
                <a:cs typeface="Arial" panose="020B0604020202020204" pitchFamily="34" charset="0"/>
              </a:rPr>
              <a:t>• Responding to medical emergencies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lvl="0" indent="0">
              <a:lnSpc>
                <a:spcPct val="100000"/>
              </a:lnSpc>
              <a:buNone/>
            </a:pPr>
            <a:r>
              <a:rPr lang="en-GB" dirty="0">
                <a:latin typeface="Arial" panose="020B0604020202020204" pitchFamily="34" charset="0"/>
                <a:cs typeface="Arial" panose="020B0604020202020204" pitchFamily="34" charset="0"/>
              </a:rPr>
              <a:t>• Responding to staff concerns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a:latin typeface="Arial" panose="020B0604020202020204" pitchFamily="34" charset="0"/>
              <a:cs typeface="Arial" panose="020B0604020202020204" pitchFamily="34" charset="0"/>
            </a:endParaRPr>
          </a:p>
          <a:p>
            <a:pPr marL="0" lvl="0" indent="0">
              <a:lnSpc>
                <a:spcPct val="100000"/>
              </a:lnSpc>
              <a:buNone/>
            </a:pPr>
            <a:r>
              <a:rPr lang="en-GB" dirty="0">
                <a:latin typeface="Arial" panose="020B0604020202020204" pitchFamily="34" charset="0"/>
                <a:cs typeface="Arial" panose="020B0604020202020204" pitchFamily="34" charset="0"/>
              </a:rPr>
              <a:t>• Responding to busy periods/ staff </a:t>
            </a:r>
            <a:r>
              <a:rPr lang="en-GB" dirty="0" smtClean="0">
                <a:latin typeface="Arial" panose="020B0604020202020204" pitchFamily="34" charset="0"/>
                <a:cs typeface="Arial" panose="020B0604020202020204" pitchFamily="34" charset="0"/>
              </a:rPr>
              <a:t>shortages </a:t>
            </a:r>
            <a:r>
              <a:rPr lang="en-GB" dirty="0" smtClean="0">
                <a:solidFill>
                  <a:schemeClr val="bg1">
                    <a:lumMod val="65000"/>
                  </a:schemeClr>
                </a:solidFill>
                <a:latin typeface="Arial" panose="020B0604020202020204" pitchFamily="34" charset="0"/>
                <a:cs typeface="Arial" panose="020B0604020202020204" pitchFamily="34" charset="0"/>
              </a:rPr>
              <a:t>Give examples</a:t>
            </a:r>
            <a:endParaRPr lang="en-GB" dirty="0" smtClean="0">
              <a:latin typeface="Arial" panose="020B0604020202020204" pitchFamily="34" charset="0"/>
              <a:cs typeface="Arial" panose="020B0604020202020204" pitchFamily="34" charset="0"/>
            </a:endParaRPr>
          </a:p>
          <a:p>
            <a:pPr marL="0" indent="0">
              <a:lnSpc>
                <a:spcPct val="100000"/>
              </a:lnSpc>
              <a:buNone/>
            </a:pPr>
            <a:endParaRPr lang="en-GB" dirty="0">
              <a:latin typeface="Arial" panose="020B0604020202020204" pitchFamily="34" charset="0"/>
              <a:cs typeface="Arial" panose="020B0604020202020204" pitchFamily="34" charset="0"/>
            </a:endParaRPr>
          </a:p>
          <a:p>
            <a:pPr marL="0" indent="0">
              <a:lnSpc>
                <a:spcPct val="100000"/>
              </a:lnSpc>
              <a:buNone/>
            </a:pPr>
            <a:endParaRPr lang="en-GB"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757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3480</Words>
  <Application>Microsoft Office PowerPoint</Application>
  <PresentationFormat>Custom</PresentationFormat>
  <Paragraphs>288</Paragraphs>
  <Slides>43</Slides>
  <Notes>0</Notes>
  <HiddenSlides>0</HiddenSlides>
  <MMClips>0</MMClips>
  <ScaleCrop>false</ScaleCrop>
  <HeadingPairs>
    <vt:vector size="4" baseType="variant">
      <vt:variant>
        <vt:lpstr>Theme</vt:lpstr>
      </vt:variant>
      <vt:variant>
        <vt:i4>2</vt:i4>
      </vt:variant>
      <vt:variant>
        <vt:lpstr>Slide Titles</vt:lpstr>
      </vt:variant>
      <vt:variant>
        <vt:i4>43</vt:i4>
      </vt:variant>
    </vt:vector>
  </HeadingPairs>
  <TitlesOfParts>
    <vt:vector size="45" baseType="lpstr">
      <vt:lpstr>Office Theme</vt:lpstr>
      <vt:lpstr>1_Office Theme</vt:lpstr>
      <vt:lpstr>About our Practice – Surgery Name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Pilton Kate (LPT)</dc:creator>
  <cp:lastModifiedBy>Pilton Kate (LPT)</cp:lastModifiedBy>
  <cp:revision>23</cp:revision>
  <dcterms:created xsi:type="dcterms:W3CDTF">2015-06-16T10:53:06Z</dcterms:created>
  <dcterms:modified xsi:type="dcterms:W3CDTF">2016-07-07T15:41:57Z</dcterms:modified>
</cp:coreProperties>
</file>